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8" r:id="rId3"/>
    <p:sldId id="259" r:id="rId4"/>
    <p:sldId id="260" r:id="rId5"/>
    <p:sldId id="261" r:id="rId6"/>
    <p:sldId id="275" r:id="rId7"/>
    <p:sldId id="262" r:id="rId8"/>
    <p:sldId id="268" r:id="rId9"/>
    <p:sldId id="269" r:id="rId10"/>
    <p:sldId id="270" r:id="rId11"/>
    <p:sldId id="277" r:id="rId12"/>
    <p:sldId id="278" r:id="rId13"/>
    <p:sldId id="279" r:id="rId14"/>
    <p:sldId id="271" r:id="rId15"/>
    <p:sldId id="276" r:id="rId16"/>
    <p:sldId id="280" r:id="rId17"/>
    <p:sldId id="283" r:id="rId18"/>
    <p:sldId id="282" r:id="rId19"/>
  </p:sldIdLst>
  <p:sldSz cx="9906000" cy="6858000" type="A4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76A8"/>
    <a:srgbClr val="33ED52"/>
    <a:srgbClr val="5B9BD5"/>
    <a:srgbClr val="57F42C"/>
    <a:srgbClr val="5FC1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53" autoAdjust="0"/>
    <p:restoredTop sz="94660"/>
  </p:normalViewPr>
  <p:slideViewPr>
    <p:cSldViewPr snapToGrid="0">
      <p:cViewPr varScale="1">
        <p:scale>
          <a:sx n="73" d="100"/>
          <a:sy n="73" d="100"/>
        </p:scale>
        <p:origin x="4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Finance_TGM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81794073410584"/>
          <c:y val="5.3883167350323731E-2"/>
          <c:w val="0.92166641429436702"/>
          <c:h val="0.7138295946525140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Outdoor Air</c:v>
                </c:pt>
                <c:pt idx="1">
                  <c:v>Indoor Air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52-425F-9844-798A78433C6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428109616"/>
        <c:axId val="428122408"/>
      </c:barChart>
      <c:catAx>
        <c:axId val="428109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rgbClr val="FFFF00"/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US"/>
          </a:p>
        </c:txPr>
        <c:crossAx val="428122408"/>
        <c:crosses val="autoZero"/>
        <c:auto val="1"/>
        <c:lblAlgn val="ctr"/>
        <c:lblOffset val="100"/>
        <c:noMultiLvlLbl val="0"/>
      </c:catAx>
      <c:valAx>
        <c:axId val="428122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rgbClr val="FFFF00"/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US"/>
          </a:p>
        </c:txPr>
        <c:crossAx val="428109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baseline="0">
                <a:solidFill>
                  <a:srgbClr val="0070C0"/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r>
              <a:rPr lang="en-US" sz="2800" b="1" dirty="0" smtClean="0">
                <a:solidFill>
                  <a:srgbClr val="0070C0"/>
                </a:solidFill>
                <a:latin typeface="Tw Cen MT" panose="020B0602020104020603" pitchFamily="34" charset="0"/>
              </a:rPr>
              <a:t>Impacts</a:t>
            </a:r>
            <a:r>
              <a:rPr lang="en-US" sz="2800" b="1" baseline="0" dirty="0" smtClean="0">
                <a:solidFill>
                  <a:srgbClr val="0070C0"/>
                </a:solidFill>
                <a:latin typeface="Tw Cen MT" panose="020B0602020104020603" pitchFamily="34" charset="0"/>
              </a:rPr>
              <a:t> on Health</a:t>
            </a:r>
            <a:endParaRPr lang="en-US" sz="2800" b="1" dirty="0">
              <a:solidFill>
                <a:srgbClr val="0070C0"/>
              </a:solidFill>
              <a:latin typeface="Tw Cen MT" panose="020B0602020104020603" pitchFamily="34" charset="0"/>
            </a:endParaRPr>
          </a:p>
        </c:rich>
      </c:tx>
      <c:layout>
        <c:manualLayout>
          <c:xMode val="edge"/>
          <c:yMode val="edge"/>
          <c:x val="0.27736683097471776"/>
          <c:y val="3.46590391309894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baseline="0">
              <a:solidFill>
                <a:srgbClr val="0070C0"/>
              </a:solidFill>
              <a:latin typeface="Tw Cen MT" panose="020B06020201040206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1173219649925007E-2"/>
          <c:y val="0.22353030965790002"/>
          <c:w val="0.5514409518067962"/>
          <c:h val="0.8221016275721290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Indoor </c:v>
                </c:pt>
              </c:strCache>
            </c:strRef>
          </c:tx>
          <c:dPt>
            <c:idx val="0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C3B-436C-9D6F-89BAB98201DB}"/>
              </c:ext>
            </c:extLst>
          </c:dPt>
          <c:dPt>
            <c:idx val="1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C3B-436C-9D6F-89BAB98201DB}"/>
              </c:ext>
            </c:extLst>
          </c:dPt>
          <c:dPt>
            <c:idx val="2"/>
            <c:bubble3D val="0"/>
            <c:spPr>
              <a:solidFill>
                <a:srgbClr val="7030A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6C3B-436C-9D6F-89BAB98201DB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6C3B-436C-9D6F-89BAB98201DB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C3B-436C-9D6F-89BAB98201DB}"/>
              </c:ext>
            </c:extLst>
          </c:dPt>
          <c:dLbls>
            <c:dLbl>
              <c:idx val="0"/>
              <c:layout>
                <c:manualLayout>
                  <c:x val="-0.12200575408843133"/>
                  <c:y val="0.17426414489217559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6C3B-436C-9D6F-89BAB98201DB}"/>
                </c:ext>
              </c:extLst>
            </c:dLbl>
            <c:dLbl>
              <c:idx val="1"/>
              <c:layout>
                <c:manualLayout>
                  <c:x val="-0.13666490006056942"/>
                  <c:y val="-0.14064520437271327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6C3B-436C-9D6F-89BAB98201DB}"/>
                </c:ext>
              </c:extLst>
            </c:dLbl>
            <c:dLbl>
              <c:idx val="2"/>
              <c:layout>
                <c:manualLayout>
                  <c:x val="0.10628422168382798"/>
                  <c:y val="-0.20968358497247236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6C3B-436C-9D6F-89BAB98201DB}"/>
                </c:ext>
              </c:extLst>
            </c:dLbl>
            <c:dLbl>
              <c:idx val="3"/>
              <c:layout>
                <c:manualLayout>
                  <c:x val="0.10557995154451848"/>
                  <c:y val="8.0933443296983348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6C3B-436C-9D6F-89BAB98201DB}"/>
                </c:ext>
              </c:extLst>
            </c:dLbl>
            <c:dLbl>
              <c:idx val="4"/>
              <c:layout>
                <c:manualLayout>
                  <c:x val="5.0333131435493603E-2"/>
                  <c:y val="0.1329716737604729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6C3B-436C-9D6F-89BAB98201DB}"/>
                </c:ext>
              </c:extLst>
            </c:dLbl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200" b="1" i="0" u="none" strike="noStrike" kern="1200" baseline="0">
                    <a:solidFill>
                      <a:schemeClr val="lt1"/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Pneumonia</c:v>
                </c:pt>
                <c:pt idx="1">
                  <c:v>Stroke</c:v>
                </c:pt>
                <c:pt idx="2">
                  <c:v>Ischaemic Heart</c:v>
                </c:pt>
                <c:pt idx="3">
                  <c:v>Chronic Obstructive Pulmonary</c:v>
                </c:pt>
                <c:pt idx="4">
                  <c:v>Lung Cancer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0.27</c:v>
                </c:pt>
                <c:pt idx="1">
                  <c:v>0.18</c:v>
                </c:pt>
                <c:pt idx="2">
                  <c:v>0.27</c:v>
                </c:pt>
                <c:pt idx="3">
                  <c:v>0.2</c:v>
                </c:pt>
                <c:pt idx="4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3B-436C-9D6F-89BAB98201DB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9964791641281501"/>
          <c:y val="0.22531758530183724"/>
          <c:w val="0.37785700472296124"/>
          <c:h val="0.77455004829861296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Tw Cen MT" panose="020B06020201040206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Financial</a:t>
            </a:r>
            <a:r>
              <a:rPr lang="en-US" baseline="0"/>
              <a:t> Projection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'Monthly Income Statement (2)'!$C$31:$N$31</c:f>
              <c:numCache>
                <c:formatCode>#,##0_);\(#,##0\)</c:formatCode>
                <c:ptCount val="12"/>
                <c:pt idx="0">
                  <c:v>-496.5</c:v>
                </c:pt>
                <c:pt idx="1">
                  <c:v>-363</c:v>
                </c:pt>
                <c:pt idx="2">
                  <c:v>-96</c:v>
                </c:pt>
                <c:pt idx="3">
                  <c:v>121</c:v>
                </c:pt>
                <c:pt idx="4">
                  <c:v>388</c:v>
                </c:pt>
                <c:pt idx="5">
                  <c:v>521.5</c:v>
                </c:pt>
                <c:pt idx="6">
                  <c:v>254.5</c:v>
                </c:pt>
                <c:pt idx="7">
                  <c:v>174.40000000000009</c:v>
                </c:pt>
                <c:pt idx="8">
                  <c:v>121</c:v>
                </c:pt>
                <c:pt idx="9">
                  <c:v>254.5</c:v>
                </c:pt>
                <c:pt idx="10">
                  <c:v>388</c:v>
                </c:pt>
                <c:pt idx="11">
                  <c:v>521.5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F3-463E-92D9-EC540D4D13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0954680"/>
        <c:axId val="350961240"/>
      </c:barChart>
      <c:catAx>
        <c:axId val="35095468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0961240"/>
        <c:crosses val="autoZero"/>
        <c:auto val="1"/>
        <c:lblAlgn val="ctr"/>
        <c:lblOffset val="100"/>
        <c:noMultiLvlLbl val="0"/>
      </c:catAx>
      <c:valAx>
        <c:axId val="350961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0954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A91F07-89C1-4C5A-814E-1AEF630FDD1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165CD1-6C0A-45B2-9D22-74B075C2F032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2400" dirty="0" smtClean="0">
              <a:latin typeface="Tw Cen MT" panose="020B0602020104020603" pitchFamily="34" charset="0"/>
            </a:rPr>
            <a:t>Year 1 </a:t>
          </a:r>
          <a:r>
            <a:rPr lang="en-US" sz="2400" baseline="0" dirty="0" smtClean="0">
              <a:latin typeface="Tw Cen MT" panose="020B0602020104020603" pitchFamily="34" charset="0"/>
            </a:rPr>
            <a:t>Introduce Product to partners </a:t>
          </a:r>
          <a:r>
            <a:rPr lang="en-US" sz="2400" dirty="0" smtClean="0">
              <a:latin typeface="Tw Cen MT" panose="020B0602020104020603" pitchFamily="34" charset="0"/>
            </a:rPr>
            <a:t> </a:t>
          </a:r>
          <a:endParaRPr lang="en-US" sz="2400" dirty="0">
            <a:latin typeface="Tw Cen MT" panose="020B0602020104020603" pitchFamily="34" charset="0"/>
          </a:endParaRPr>
        </a:p>
      </dgm:t>
    </dgm:pt>
    <dgm:pt modelId="{425F4075-6243-4683-BA24-9AA76608485A}" type="parTrans" cxnId="{67246CD7-8D30-44A7-B7A4-870C481E37A3}">
      <dgm:prSet/>
      <dgm:spPr/>
      <dgm:t>
        <a:bodyPr/>
        <a:lstStyle/>
        <a:p>
          <a:endParaRPr lang="en-US" sz="2400">
            <a:latin typeface="Tw Cen MT" panose="020B0602020104020603" pitchFamily="34" charset="0"/>
          </a:endParaRPr>
        </a:p>
      </dgm:t>
    </dgm:pt>
    <dgm:pt modelId="{B775FD8F-15B1-436F-8382-C92753E45FBB}" type="sibTrans" cxnId="{67246CD7-8D30-44A7-B7A4-870C481E37A3}">
      <dgm:prSet/>
      <dgm:spPr/>
      <dgm:t>
        <a:bodyPr/>
        <a:lstStyle/>
        <a:p>
          <a:endParaRPr lang="en-US" sz="2400">
            <a:latin typeface="Tw Cen MT" panose="020B0602020104020603" pitchFamily="34" charset="0"/>
          </a:endParaRPr>
        </a:p>
      </dgm:t>
    </dgm:pt>
    <dgm:pt modelId="{602C8645-F0C2-4C47-8303-8C1BC4A61324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2400" dirty="0" smtClean="0">
              <a:latin typeface="Tw Cen MT" panose="020B0602020104020603" pitchFamily="34" charset="0"/>
            </a:rPr>
            <a:t>Year 2 </a:t>
          </a:r>
          <a:r>
            <a:rPr lang="en-US" sz="2400" baseline="0" dirty="0" smtClean="0">
              <a:latin typeface="Tw Cen MT" panose="020B0602020104020603" pitchFamily="34" charset="0"/>
            </a:rPr>
            <a:t>Finding business investors </a:t>
          </a:r>
          <a:endParaRPr lang="en-US" sz="2400" dirty="0">
            <a:latin typeface="Tw Cen MT" panose="020B0602020104020603" pitchFamily="34" charset="0"/>
          </a:endParaRPr>
        </a:p>
      </dgm:t>
    </dgm:pt>
    <dgm:pt modelId="{2B5AF2E6-92A0-4998-8E24-95B4602A7F70}" type="parTrans" cxnId="{73765936-246C-4DBD-8971-3C3B9057969D}">
      <dgm:prSet/>
      <dgm:spPr/>
      <dgm:t>
        <a:bodyPr/>
        <a:lstStyle/>
        <a:p>
          <a:endParaRPr lang="en-US" sz="2400">
            <a:latin typeface="Tw Cen MT" panose="020B0602020104020603" pitchFamily="34" charset="0"/>
          </a:endParaRPr>
        </a:p>
      </dgm:t>
    </dgm:pt>
    <dgm:pt modelId="{8F411D00-0EE3-423B-9BF6-AC14E23EA4CA}" type="sibTrans" cxnId="{73765936-246C-4DBD-8971-3C3B9057969D}">
      <dgm:prSet/>
      <dgm:spPr/>
      <dgm:t>
        <a:bodyPr/>
        <a:lstStyle/>
        <a:p>
          <a:endParaRPr lang="en-US" sz="2400">
            <a:latin typeface="Tw Cen MT" panose="020B0602020104020603" pitchFamily="34" charset="0"/>
          </a:endParaRPr>
        </a:p>
      </dgm:t>
    </dgm:pt>
    <dgm:pt modelId="{C756233E-46EE-48E6-B7FE-4657109DD4D3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sz="2400" dirty="0" smtClean="0">
              <a:latin typeface="Tw Cen MT" panose="020B0602020104020603" pitchFamily="34" charset="0"/>
            </a:rPr>
            <a:t>Year 3 </a:t>
          </a:r>
          <a:r>
            <a:rPr lang="en-US" sz="2400" baseline="0" dirty="0" smtClean="0">
              <a:latin typeface="Tw Cen MT" panose="020B0602020104020603" pitchFamily="34" charset="0"/>
            </a:rPr>
            <a:t>Expand Marketing </a:t>
          </a:r>
          <a:r>
            <a:rPr lang="en-US" sz="2400" dirty="0" smtClean="0">
              <a:latin typeface="Tw Cen MT" panose="020B0602020104020603" pitchFamily="34" charset="0"/>
            </a:rPr>
            <a:t> </a:t>
          </a:r>
          <a:endParaRPr lang="en-US" sz="2400" dirty="0">
            <a:latin typeface="Tw Cen MT" panose="020B0602020104020603" pitchFamily="34" charset="0"/>
          </a:endParaRPr>
        </a:p>
      </dgm:t>
    </dgm:pt>
    <dgm:pt modelId="{14CE2F01-8919-4B54-9F63-54F3FFAF3A75}" type="parTrans" cxnId="{B0C1ABFC-8113-4F9C-8BED-AD34FC8C3992}">
      <dgm:prSet/>
      <dgm:spPr/>
      <dgm:t>
        <a:bodyPr/>
        <a:lstStyle/>
        <a:p>
          <a:endParaRPr lang="en-US" sz="2400">
            <a:latin typeface="Tw Cen MT" panose="020B0602020104020603" pitchFamily="34" charset="0"/>
          </a:endParaRPr>
        </a:p>
      </dgm:t>
    </dgm:pt>
    <dgm:pt modelId="{B63A016D-8443-4EF9-B59F-DD03896805F7}" type="sibTrans" cxnId="{B0C1ABFC-8113-4F9C-8BED-AD34FC8C3992}">
      <dgm:prSet/>
      <dgm:spPr/>
      <dgm:t>
        <a:bodyPr/>
        <a:lstStyle/>
        <a:p>
          <a:endParaRPr lang="en-US" sz="2400">
            <a:latin typeface="Tw Cen MT" panose="020B0602020104020603" pitchFamily="34" charset="0"/>
          </a:endParaRPr>
        </a:p>
      </dgm:t>
    </dgm:pt>
    <dgm:pt modelId="{10AB880F-8BBF-4370-BD05-2B517D7C373B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2400" dirty="0" smtClean="0">
              <a:latin typeface="Tw Cen MT" panose="020B0602020104020603" pitchFamily="34" charset="0"/>
            </a:rPr>
            <a:t>Year 4 </a:t>
          </a:r>
          <a:r>
            <a:rPr lang="en-US" sz="2400" baseline="0" dirty="0" smtClean="0">
              <a:latin typeface="Tw Cen MT" panose="020B0602020104020603" pitchFamily="34" charset="0"/>
            </a:rPr>
            <a:t>Research and Development New product</a:t>
          </a:r>
          <a:endParaRPr lang="en-US" sz="2400" dirty="0">
            <a:latin typeface="Tw Cen MT" panose="020B0602020104020603" pitchFamily="34" charset="0"/>
          </a:endParaRPr>
        </a:p>
      </dgm:t>
    </dgm:pt>
    <dgm:pt modelId="{298CAB51-23FD-46B7-9845-E5EBCCBBA91B}" type="parTrans" cxnId="{E69B741F-4839-415D-AD15-588A52C88524}">
      <dgm:prSet/>
      <dgm:spPr/>
      <dgm:t>
        <a:bodyPr/>
        <a:lstStyle/>
        <a:p>
          <a:endParaRPr lang="en-US" sz="2400">
            <a:latin typeface="Tw Cen MT" panose="020B0602020104020603" pitchFamily="34" charset="0"/>
          </a:endParaRPr>
        </a:p>
      </dgm:t>
    </dgm:pt>
    <dgm:pt modelId="{417CC2FF-C562-47FA-A08E-2007C1E5CC57}" type="sibTrans" cxnId="{E69B741F-4839-415D-AD15-588A52C88524}">
      <dgm:prSet/>
      <dgm:spPr/>
      <dgm:t>
        <a:bodyPr/>
        <a:lstStyle/>
        <a:p>
          <a:endParaRPr lang="en-US" sz="2400">
            <a:latin typeface="Tw Cen MT" panose="020B0602020104020603" pitchFamily="34" charset="0"/>
          </a:endParaRPr>
        </a:p>
      </dgm:t>
    </dgm:pt>
    <dgm:pt modelId="{D150FD71-7E42-452C-92B3-660554A2D122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2400" dirty="0" smtClean="0">
              <a:latin typeface="Tw Cen MT" panose="020B0602020104020603" pitchFamily="34" charset="0"/>
            </a:rPr>
            <a:t>Year 5 Expand to Asian country Marketing</a:t>
          </a:r>
          <a:endParaRPr lang="en-US" sz="2400" dirty="0" smtClean="0">
            <a:latin typeface="Tw Cen MT" panose="020B0602020104020603" pitchFamily="34" charset="0"/>
          </a:endParaRPr>
        </a:p>
      </dgm:t>
    </dgm:pt>
    <dgm:pt modelId="{DCF89F14-D25A-4706-B5A9-2D5132554348}" type="parTrans" cxnId="{8FBC02F0-02D5-439E-B8A4-AE50B8D809E2}">
      <dgm:prSet/>
      <dgm:spPr/>
      <dgm:t>
        <a:bodyPr/>
        <a:lstStyle/>
        <a:p>
          <a:endParaRPr lang="en-US" sz="2400">
            <a:latin typeface="Tw Cen MT" panose="020B0602020104020603" pitchFamily="34" charset="0"/>
          </a:endParaRPr>
        </a:p>
      </dgm:t>
    </dgm:pt>
    <dgm:pt modelId="{13567551-0F3C-4D20-AEED-403F7382195A}" type="sibTrans" cxnId="{8FBC02F0-02D5-439E-B8A4-AE50B8D809E2}">
      <dgm:prSet/>
      <dgm:spPr/>
      <dgm:t>
        <a:bodyPr/>
        <a:lstStyle/>
        <a:p>
          <a:endParaRPr lang="en-US" sz="2400">
            <a:latin typeface="Tw Cen MT" panose="020B0602020104020603" pitchFamily="34" charset="0"/>
          </a:endParaRPr>
        </a:p>
      </dgm:t>
    </dgm:pt>
    <dgm:pt modelId="{8BE206E3-F233-4757-A28E-3ED8D62FDBD1}" type="pres">
      <dgm:prSet presAssocID="{4AA91F07-89C1-4C5A-814E-1AEF630FDD1D}" presName="linear" presStyleCnt="0">
        <dgm:presLayoutVars>
          <dgm:dir/>
          <dgm:animLvl val="lvl"/>
          <dgm:resizeHandles val="exact"/>
        </dgm:presLayoutVars>
      </dgm:prSet>
      <dgm:spPr/>
    </dgm:pt>
    <dgm:pt modelId="{13CF2F63-6FF1-471C-8EFD-3A3A42864A35}" type="pres">
      <dgm:prSet presAssocID="{CC165CD1-6C0A-45B2-9D22-74B075C2F032}" presName="parentLin" presStyleCnt="0"/>
      <dgm:spPr/>
    </dgm:pt>
    <dgm:pt modelId="{35EFA7A5-EF76-4756-960A-A6A3084A350B}" type="pres">
      <dgm:prSet presAssocID="{CC165CD1-6C0A-45B2-9D22-74B075C2F032}" presName="parentLeftMargin" presStyleLbl="node1" presStyleIdx="0" presStyleCnt="5"/>
      <dgm:spPr/>
    </dgm:pt>
    <dgm:pt modelId="{F1060F8B-3462-448D-9631-AE8EE9C81EF3}" type="pres">
      <dgm:prSet presAssocID="{CC165CD1-6C0A-45B2-9D22-74B075C2F032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66A466-BCE3-46A1-9378-FE80D1E04EBD}" type="pres">
      <dgm:prSet presAssocID="{CC165CD1-6C0A-45B2-9D22-74B075C2F032}" presName="negativeSpace" presStyleCnt="0"/>
      <dgm:spPr/>
    </dgm:pt>
    <dgm:pt modelId="{C1362E34-F1FF-48A0-AD8D-971E5A28548F}" type="pres">
      <dgm:prSet presAssocID="{CC165CD1-6C0A-45B2-9D22-74B075C2F032}" presName="childText" presStyleLbl="conFgAcc1" presStyleIdx="0" presStyleCnt="5">
        <dgm:presLayoutVars>
          <dgm:bulletEnabled val="1"/>
        </dgm:presLayoutVars>
      </dgm:prSet>
      <dgm:spPr/>
    </dgm:pt>
    <dgm:pt modelId="{9DA1C36D-B573-4F91-901C-A7F6313D9FBD}" type="pres">
      <dgm:prSet presAssocID="{B775FD8F-15B1-436F-8382-C92753E45FBB}" presName="spaceBetweenRectangles" presStyleCnt="0"/>
      <dgm:spPr/>
    </dgm:pt>
    <dgm:pt modelId="{5BA31D19-F818-43E5-8C59-5F363D9E8C98}" type="pres">
      <dgm:prSet presAssocID="{602C8645-F0C2-4C47-8303-8C1BC4A61324}" presName="parentLin" presStyleCnt="0"/>
      <dgm:spPr/>
    </dgm:pt>
    <dgm:pt modelId="{CDFC2DA5-238C-4340-9A5C-172281441A11}" type="pres">
      <dgm:prSet presAssocID="{602C8645-F0C2-4C47-8303-8C1BC4A61324}" presName="parentLeftMargin" presStyleLbl="node1" presStyleIdx="0" presStyleCnt="5"/>
      <dgm:spPr/>
    </dgm:pt>
    <dgm:pt modelId="{19EC12A7-2C1E-4C85-B68F-0641C0CE7B84}" type="pres">
      <dgm:prSet presAssocID="{602C8645-F0C2-4C47-8303-8C1BC4A61324}" presName="parentText" presStyleLbl="node1" presStyleIdx="1" presStyleCnt="5" custLinFactNeighborX="-7689" custLinFactNeighborY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F9EA63-BF91-4497-AE2D-EF2F161FD8FA}" type="pres">
      <dgm:prSet presAssocID="{602C8645-F0C2-4C47-8303-8C1BC4A61324}" presName="negativeSpace" presStyleCnt="0"/>
      <dgm:spPr/>
    </dgm:pt>
    <dgm:pt modelId="{4A2CBC9E-F316-4C76-85A7-5DC018CB789E}" type="pres">
      <dgm:prSet presAssocID="{602C8645-F0C2-4C47-8303-8C1BC4A61324}" presName="childText" presStyleLbl="conFgAcc1" presStyleIdx="1" presStyleCnt="5">
        <dgm:presLayoutVars>
          <dgm:bulletEnabled val="1"/>
        </dgm:presLayoutVars>
      </dgm:prSet>
      <dgm:spPr/>
    </dgm:pt>
    <dgm:pt modelId="{F6E7364B-F49F-49DC-A4FC-258097BC2BF1}" type="pres">
      <dgm:prSet presAssocID="{8F411D00-0EE3-423B-9BF6-AC14E23EA4CA}" presName="spaceBetweenRectangles" presStyleCnt="0"/>
      <dgm:spPr/>
    </dgm:pt>
    <dgm:pt modelId="{D4CE1ADF-FB38-441A-96C3-32C10632F514}" type="pres">
      <dgm:prSet presAssocID="{C756233E-46EE-48E6-B7FE-4657109DD4D3}" presName="parentLin" presStyleCnt="0"/>
      <dgm:spPr/>
    </dgm:pt>
    <dgm:pt modelId="{5822D07C-9A8C-4718-83A2-2F59E4869085}" type="pres">
      <dgm:prSet presAssocID="{C756233E-46EE-48E6-B7FE-4657109DD4D3}" presName="parentLeftMargin" presStyleLbl="node1" presStyleIdx="1" presStyleCnt="5"/>
      <dgm:spPr/>
    </dgm:pt>
    <dgm:pt modelId="{693F24DB-506C-4335-BB5B-AA698349870F}" type="pres">
      <dgm:prSet presAssocID="{C756233E-46EE-48E6-B7FE-4657109DD4D3}" presName="parentText" presStyleLbl="node1" presStyleIdx="2" presStyleCnt="5" custScaleX="99121" custLinFactNeighborX="17164" custLinFactNeighborY="-210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D0F8C9-A3E6-4016-8EF4-C52204E1C34B}" type="pres">
      <dgm:prSet presAssocID="{C756233E-46EE-48E6-B7FE-4657109DD4D3}" presName="negativeSpace" presStyleCnt="0"/>
      <dgm:spPr/>
    </dgm:pt>
    <dgm:pt modelId="{E062BE7F-860A-448C-8DDD-738D377AEB8F}" type="pres">
      <dgm:prSet presAssocID="{C756233E-46EE-48E6-B7FE-4657109DD4D3}" presName="childText" presStyleLbl="conFgAcc1" presStyleIdx="2" presStyleCnt="5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3AAB40D-8000-4D4C-8938-D53ED65BEC0A}" type="pres">
      <dgm:prSet presAssocID="{B63A016D-8443-4EF9-B59F-DD03896805F7}" presName="spaceBetweenRectangles" presStyleCnt="0"/>
      <dgm:spPr/>
    </dgm:pt>
    <dgm:pt modelId="{E39830F9-80CE-4B44-BB67-4DE5AE778765}" type="pres">
      <dgm:prSet presAssocID="{10AB880F-8BBF-4370-BD05-2B517D7C373B}" presName="parentLin" presStyleCnt="0"/>
      <dgm:spPr/>
    </dgm:pt>
    <dgm:pt modelId="{79C0D751-ADA6-497A-ACC4-2E7352A34CDB}" type="pres">
      <dgm:prSet presAssocID="{10AB880F-8BBF-4370-BD05-2B517D7C373B}" presName="parentLeftMargin" presStyleLbl="node1" presStyleIdx="2" presStyleCnt="5" custScaleX="99121"/>
      <dgm:spPr/>
    </dgm:pt>
    <dgm:pt modelId="{B5BC046B-4897-4373-8D20-DCC891B5983D}" type="pres">
      <dgm:prSet presAssocID="{10AB880F-8BBF-4370-BD05-2B517D7C373B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C96FCA-2F1E-4B00-BAFB-71AADCED17CC}" type="pres">
      <dgm:prSet presAssocID="{10AB880F-8BBF-4370-BD05-2B517D7C373B}" presName="negativeSpace" presStyleCnt="0"/>
      <dgm:spPr/>
    </dgm:pt>
    <dgm:pt modelId="{4485C03F-8CFF-4AD1-A7CB-E0136D05CA82}" type="pres">
      <dgm:prSet presAssocID="{10AB880F-8BBF-4370-BD05-2B517D7C373B}" presName="childText" presStyleLbl="conFgAcc1" presStyleIdx="3" presStyleCnt="5">
        <dgm:presLayoutVars>
          <dgm:bulletEnabled val="1"/>
        </dgm:presLayoutVars>
      </dgm:prSet>
      <dgm:spPr/>
    </dgm:pt>
    <dgm:pt modelId="{0CF58887-BA31-46A0-B785-1F8F5F75914A}" type="pres">
      <dgm:prSet presAssocID="{417CC2FF-C562-47FA-A08E-2007C1E5CC57}" presName="spaceBetweenRectangles" presStyleCnt="0"/>
      <dgm:spPr/>
    </dgm:pt>
    <dgm:pt modelId="{D764D122-1ABC-4C61-B655-47FC4A9AE33F}" type="pres">
      <dgm:prSet presAssocID="{D150FD71-7E42-452C-92B3-660554A2D122}" presName="parentLin" presStyleCnt="0"/>
      <dgm:spPr/>
    </dgm:pt>
    <dgm:pt modelId="{94CC89A8-A1B4-4E59-BCC6-2700C2FDD6CB}" type="pres">
      <dgm:prSet presAssocID="{D150FD71-7E42-452C-92B3-660554A2D122}" presName="parentLeftMargin" presStyleLbl="node1" presStyleIdx="3" presStyleCnt="5"/>
      <dgm:spPr/>
    </dgm:pt>
    <dgm:pt modelId="{67A0C5B4-7627-4AF7-BB13-E14B1049EEF8}" type="pres">
      <dgm:prSet presAssocID="{D150FD71-7E42-452C-92B3-660554A2D122}" presName="parentText" presStyleLbl="node1" presStyleIdx="4" presStyleCnt="5" custScaleX="100979" custLinFactNeighborX="395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CE9A4F-FFAC-4D27-9871-FC978BEA07D9}" type="pres">
      <dgm:prSet presAssocID="{D150FD71-7E42-452C-92B3-660554A2D122}" presName="negativeSpace" presStyleCnt="0"/>
      <dgm:spPr/>
    </dgm:pt>
    <dgm:pt modelId="{BB0E8B0D-6E0D-49DB-A8B0-4D922928F687}" type="pres">
      <dgm:prSet presAssocID="{D150FD71-7E42-452C-92B3-660554A2D122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B0C1ABFC-8113-4F9C-8BED-AD34FC8C3992}" srcId="{4AA91F07-89C1-4C5A-814E-1AEF630FDD1D}" destId="{C756233E-46EE-48E6-B7FE-4657109DD4D3}" srcOrd="2" destOrd="0" parTransId="{14CE2F01-8919-4B54-9F63-54F3FFAF3A75}" sibTransId="{B63A016D-8443-4EF9-B59F-DD03896805F7}"/>
    <dgm:cxn modelId="{67246CD7-8D30-44A7-B7A4-870C481E37A3}" srcId="{4AA91F07-89C1-4C5A-814E-1AEF630FDD1D}" destId="{CC165CD1-6C0A-45B2-9D22-74B075C2F032}" srcOrd="0" destOrd="0" parTransId="{425F4075-6243-4683-BA24-9AA76608485A}" sibTransId="{B775FD8F-15B1-436F-8382-C92753E45FBB}"/>
    <dgm:cxn modelId="{E69B741F-4839-415D-AD15-588A52C88524}" srcId="{4AA91F07-89C1-4C5A-814E-1AEF630FDD1D}" destId="{10AB880F-8BBF-4370-BD05-2B517D7C373B}" srcOrd="3" destOrd="0" parTransId="{298CAB51-23FD-46B7-9845-E5EBCCBBA91B}" sibTransId="{417CC2FF-C562-47FA-A08E-2007C1E5CC57}"/>
    <dgm:cxn modelId="{8FBC02F0-02D5-439E-B8A4-AE50B8D809E2}" srcId="{4AA91F07-89C1-4C5A-814E-1AEF630FDD1D}" destId="{D150FD71-7E42-452C-92B3-660554A2D122}" srcOrd="4" destOrd="0" parTransId="{DCF89F14-D25A-4706-B5A9-2D5132554348}" sibTransId="{13567551-0F3C-4D20-AEED-403F7382195A}"/>
    <dgm:cxn modelId="{FCC1D757-E59D-49F6-B33A-50ACE5D907A6}" type="presOf" srcId="{602C8645-F0C2-4C47-8303-8C1BC4A61324}" destId="{CDFC2DA5-238C-4340-9A5C-172281441A11}" srcOrd="0" destOrd="0" presId="urn:microsoft.com/office/officeart/2005/8/layout/list1"/>
    <dgm:cxn modelId="{229B6622-4D51-4E11-9A37-89E850975AA6}" type="presOf" srcId="{4AA91F07-89C1-4C5A-814E-1AEF630FDD1D}" destId="{8BE206E3-F233-4757-A28E-3ED8D62FDBD1}" srcOrd="0" destOrd="0" presId="urn:microsoft.com/office/officeart/2005/8/layout/list1"/>
    <dgm:cxn modelId="{3F277190-C2C4-45BA-BFB1-CC37D7DADE08}" type="presOf" srcId="{D150FD71-7E42-452C-92B3-660554A2D122}" destId="{67A0C5B4-7627-4AF7-BB13-E14B1049EEF8}" srcOrd="1" destOrd="0" presId="urn:microsoft.com/office/officeart/2005/8/layout/list1"/>
    <dgm:cxn modelId="{73765936-246C-4DBD-8971-3C3B9057969D}" srcId="{4AA91F07-89C1-4C5A-814E-1AEF630FDD1D}" destId="{602C8645-F0C2-4C47-8303-8C1BC4A61324}" srcOrd="1" destOrd="0" parTransId="{2B5AF2E6-92A0-4998-8E24-95B4602A7F70}" sibTransId="{8F411D00-0EE3-423B-9BF6-AC14E23EA4CA}"/>
    <dgm:cxn modelId="{A90A37CB-58CE-4D2A-9F24-C97BC2AC0B08}" type="presOf" srcId="{C756233E-46EE-48E6-B7FE-4657109DD4D3}" destId="{5822D07C-9A8C-4718-83A2-2F59E4869085}" srcOrd="0" destOrd="0" presId="urn:microsoft.com/office/officeart/2005/8/layout/list1"/>
    <dgm:cxn modelId="{E421F956-21E9-4D9F-B0F7-B350D7D141B4}" type="presOf" srcId="{CC165CD1-6C0A-45B2-9D22-74B075C2F032}" destId="{35EFA7A5-EF76-4756-960A-A6A3084A350B}" srcOrd="0" destOrd="0" presId="urn:microsoft.com/office/officeart/2005/8/layout/list1"/>
    <dgm:cxn modelId="{24A54835-A9D2-4F00-9B2B-82D96137F918}" type="presOf" srcId="{602C8645-F0C2-4C47-8303-8C1BC4A61324}" destId="{19EC12A7-2C1E-4C85-B68F-0641C0CE7B84}" srcOrd="1" destOrd="0" presId="urn:microsoft.com/office/officeart/2005/8/layout/list1"/>
    <dgm:cxn modelId="{638A0CC4-C9E2-43AE-ACEA-C1E6C324EDFA}" type="presOf" srcId="{D150FD71-7E42-452C-92B3-660554A2D122}" destId="{94CC89A8-A1B4-4E59-BCC6-2700C2FDD6CB}" srcOrd="0" destOrd="0" presId="urn:microsoft.com/office/officeart/2005/8/layout/list1"/>
    <dgm:cxn modelId="{5875A8E4-04D5-4827-9CF2-EF5D342D2DE6}" type="presOf" srcId="{10AB880F-8BBF-4370-BD05-2B517D7C373B}" destId="{79C0D751-ADA6-497A-ACC4-2E7352A34CDB}" srcOrd="0" destOrd="0" presId="urn:microsoft.com/office/officeart/2005/8/layout/list1"/>
    <dgm:cxn modelId="{0C25E0CC-9264-4710-9F57-F41F6EDD9BA6}" type="presOf" srcId="{CC165CD1-6C0A-45B2-9D22-74B075C2F032}" destId="{F1060F8B-3462-448D-9631-AE8EE9C81EF3}" srcOrd="1" destOrd="0" presId="urn:microsoft.com/office/officeart/2005/8/layout/list1"/>
    <dgm:cxn modelId="{BDBE8AD3-5C8D-445D-9DB9-0635FAE510C8}" type="presOf" srcId="{C756233E-46EE-48E6-B7FE-4657109DD4D3}" destId="{693F24DB-506C-4335-BB5B-AA698349870F}" srcOrd="1" destOrd="0" presId="urn:microsoft.com/office/officeart/2005/8/layout/list1"/>
    <dgm:cxn modelId="{D94B1800-ED81-44E5-B8B6-F203C9F98A8C}" type="presOf" srcId="{10AB880F-8BBF-4370-BD05-2B517D7C373B}" destId="{B5BC046B-4897-4373-8D20-DCC891B5983D}" srcOrd="1" destOrd="0" presId="urn:microsoft.com/office/officeart/2005/8/layout/list1"/>
    <dgm:cxn modelId="{F8E6C32C-E637-4161-B5A6-E32DA775E2F8}" type="presParOf" srcId="{8BE206E3-F233-4757-A28E-3ED8D62FDBD1}" destId="{13CF2F63-6FF1-471C-8EFD-3A3A42864A35}" srcOrd="0" destOrd="0" presId="urn:microsoft.com/office/officeart/2005/8/layout/list1"/>
    <dgm:cxn modelId="{21F90D74-7B83-41C6-9997-7A4284420D19}" type="presParOf" srcId="{13CF2F63-6FF1-471C-8EFD-3A3A42864A35}" destId="{35EFA7A5-EF76-4756-960A-A6A3084A350B}" srcOrd="0" destOrd="0" presId="urn:microsoft.com/office/officeart/2005/8/layout/list1"/>
    <dgm:cxn modelId="{1BF64690-D567-44EC-8F20-C97CA7FC988D}" type="presParOf" srcId="{13CF2F63-6FF1-471C-8EFD-3A3A42864A35}" destId="{F1060F8B-3462-448D-9631-AE8EE9C81EF3}" srcOrd="1" destOrd="0" presId="urn:microsoft.com/office/officeart/2005/8/layout/list1"/>
    <dgm:cxn modelId="{4B9C6896-E81D-45CB-B64D-B70A9B426D9F}" type="presParOf" srcId="{8BE206E3-F233-4757-A28E-3ED8D62FDBD1}" destId="{F166A466-BCE3-46A1-9378-FE80D1E04EBD}" srcOrd="1" destOrd="0" presId="urn:microsoft.com/office/officeart/2005/8/layout/list1"/>
    <dgm:cxn modelId="{965A5552-3C95-4B16-8E15-3343E9EBAE64}" type="presParOf" srcId="{8BE206E3-F233-4757-A28E-3ED8D62FDBD1}" destId="{C1362E34-F1FF-48A0-AD8D-971E5A28548F}" srcOrd="2" destOrd="0" presId="urn:microsoft.com/office/officeart/2005/8/layout/list1"/>
    <dgm:cxn modelId="{67F0AAD4-1E07-49D5-9399-E5CB0538933E}" type="presParOf" srcId="{8BE206E3-F233-4757-A28E-3ED8D62FDBD1}" destId="{9DA1C36D-B573-4F91-901C-A7F6313D9FBD}" srcOrd="3" destOrd="0" presId="urn:microsoft.com/office/officeart/2005/8/layout/list1"/>
    <dgm:cxn modelId="{7552C9FA-A85E-4B8B-B116-907A9108AB6E}" type="presParOf" srcId="{8BE206E3-F233-4757-A28E-3ED8D62FDBD1}" destId="{5BA31D19-F818-43E5-8C59-5F363D9E8C98}" srcOrd="4" destOrd="0" presId="urn:microsoft.com/office/officeart/2005/8/layout/list1"/>
    <dgm:cxn modelId="{5B904AAC-B524-42FB-B798-3680CFFB6E96}" type="presParOf" srcId="{5BA31D19-F818-43E5-8C59-5F363D9E8C98}" destId="{CDFC2DA5-238C-4340-9A5C-172281441A11}" srcOrd="0" destOrd="0" presId="urn:microsoft.com/office/officeart/2005/8/layout/list1"/>
    <dgm:cxn modelId="{23EE8920-BE4F-4698-AF07-49ABCE0326D7}" type="presParOf" srcId="{5BA31D19-F818-43E5-8C59-5F363D9E8C98}" destId="{19EC12A7-2C1E-4C85-B68F-0641C0CE7B84}" srcOrd="1" destOrd="0" presId="urn:microsoft.com/office/officeart/2005/8/layout/list1"/>
    <dgm:cxn modelId="{80DB141E-6585-4140-992B-63149E1EF8D1}" type="presParOf" srcId="{8BE206E3-F233-4757-A28E-3ED8D62FDBD1}" destId="{F7F9EA63-BF91-4497-AE2D-EF2F161FD8FA}" srcOrd="5" destOrd="0" presId="urn:microsoft.com/office/officeart/2005/8/layout/list1"/>
    <dgm:cxn modelId="{65F97085-868B-494F-9F27-84BE25521501}" type="presParOf" srcId="{8BE206E3-F233-4757-A28E-3ED8D62FDBD1}" destId="{4A2CBC9E-F316-4C76-85A7-5DC018CB789E}" srcOrd="6" destOrd="0" presId="urn:microsoft.com/office/officeart/2005/8/layout/list1"/>
    <dgm:cxn modelId="{54825E76-A9F0-4284-AF32-6078E7DEE2EF}" type="presParOf" srcId="{8BE206E3-F233-4757-A28E-3ED8D62FDBD1}" destId="{F6E7364B-F49F-49DC-A4FC-258097BC2BF1}" srcOrd="7" destOrd="0" presId="urn:microsoft.com/office/officeart/2005/8/layout/list1"/>
    <dgm:cxn modelId="{EAE1ED0D-29A9-43EA-A33C-BFBFDBFC1ED5}" type="presParOf" srcId="{8BE206E3-F233-4757-A28E-3ED8D62FDBD1}" destId="{D4CE1ADF-FB38-441A-96C3-32C10632F514}" srcOrd="8" destOrd="0" presId="urn:microsoft.com/office/officeart/2005/8/layout/list1"/>
    <dgm:cxn modelId="{F75296A0-BAAB-4E54-A1ED-0C1C97EC6E25}" type="presParOf" srcId="{D4CE1ADF-FB38-441A-96C3-32C10632F514}" destId="{5822D07C-9A8C-4718-83A2-2F59E4869085}" srcOrd="0" destOrd="0" presId="urn:microsoft.com/office/officeart/2005/8/layout/list1"/>
    <dgm:cxn modelId="{E568ECE9-7E48-4575-9877-605E0AF469A1}" type="presParOf" srcId="{D4CE1ADF-FB38-441A-96C3-32C10632F514}" destId="{693F24DB-506C-4335-BB5B-AA698349870F}" srcOrd="1" destOrd="0" presId="urn:microsoft.com/office/officeart/2005/8/layout/list1"/>
    <dgm:cxn modelId="{0BF5FA47-9A3C-4D9A-BD6C-9A4551988DC6}" type="presParOf" srcId="{8BE206E3-F233-4757-A28E-3ED8D62FDBD1}" destId="{B9D0F8C9-A3E6-4016-8EF4-C52204E1C34B}" srcOrd="9" destOrd="0" presId="urn:microsoft.com/office/officeart/2005/8/layout/list1"/>
    <dgm:cxn modelId="{5CEC7955-95A8-4602-A6B1-41E6E0B53E8E}" type="presParOf" srcId="{8BE206E3-F233-4757-A28E-3ED8D62FDBD1}" destId="{E062BE7F-860A-448C-8DDD-738D377AEB8F}" srcOrd="10" destOrd="0" presId="urn:microsoft.com/office/officeart/2005/8/layout/list1"/>
    <dgm:cxn modelId="{7030EB6B-BB30-4BB3-9248-A21571DFD6D3}" type="presParOf" srcId="{8BE206E3-F233-4757-A28E-3ED8D62FDBD1}" destId="{C3AAB40D-8000-4D4C-8938-D53ED65BEC0A}" srcOrd="11" destOrd="0" presId="urn:microsoft.com/office/officeart/2005/8/layout/list1"/>
    <dgm:cxn modelId="{4AF45EA5-D040-4064-A562-2FB7A6B41DD1}" type="presParOf" srcId="{8BE206E3-F233-4757-A28E-3ED8D62FDBD1}" destId="{E39830F9-80CE-4B44-BB67-4DE5AE778765}" srcOrd="12" destOrd="0" presId="urn:microsoft.com/office/officeart/2005/8/layout/list1"/>
    <dgm:cxn modelId="{33191D1E-4DCF-4AC8-8EF8-EEED61B57886}" type="presParOf" srcId="{E39830F9-80CE-4B44-BB67-4DE5AE778765}" destId="{79C0D751-ADA6-497A-ACC4-2E7352A34CDB}" srcOrd="0" destOrd="0" presId="urn:microsoft.com/office/officeart/2005/8/layout/list1"/>
    <dgm:cxn modelId="{78A94BE4-DBFC-47F1-91C9-DEAAC65FE6DC}" type="presParOf" srcId="{E39830F9-80CE-4B44-BB67-4DE5AE778765}" destId="{B5BC046B-4897-4373-8D20-DCC891B5983D}" srcOrd="1" destOrd="0" presId="urn:microsoft.com/office/officeart/2005/8/layout/list1"/>
    <dgm:cxn modelId="{F534BFE9-1472-4F7E-8077-265740255478}" type="presParOf" srcId="{8BE206E3-F233-4757-A28E-3ED8D62FDBD1}" destId="{07C96FCA-2F1E-4B00-BAFB-71AADCED17CC}" srcOrd="13" destOrd="0" presId="urn:microsoft.com/office/officeart/2005/8/layout/list1"/>
    <dgm:cxn modelId="{3F409AD2-0FA7-4CEC-B3F9-2CA1FDA56B69}" type="presParOf" srcId="{8BE206E3-F233-4757-A28E-3ED8D62FDBD1}" destId="{4485C03F-8CFF-4AD1-A7CB-E0136D05CA82}" srcOrd="14" destOrd="0" presId="urn:microsoft.com/office/officeart/2005/8/layout/list1"/>
    <dgm:cxn modelId="{DBB7B6C1-0DB1-438B-9E17-5F3914E90E30}" type="presParOf" srcId="{8BE206E3-F233-4757-A28E-3ED8D62FDBD1}" destId="{0CF58887-BA31-46A0-B785-1F8F5F75914A}" srcOrd="15" destOrd="0" presId="urn:microsoft.com/office/officeart/2005/8/layout/list1"/>
    <dgm:cxn modelId="{102EBA74-EB16-4087-AA38-68E79D060C3E}" type="presParOf" srcId="{8BE206E3-F233-4757-A28E-3ED8D62FDBD1}" destId="{D764D122-1ABC-4C61-B655-47FC4A9AE33F}" srcOrd="16" destOrd="0" presId="urn:microsoft.com/office/officeart/2005/8/layout/list1"/>
    <dgm:cxn modelId="{511CAD6C-2E78-4557-8FAB-076CB6C18267}" type="presParOf" srcId="{D764D122-1ABC-4C61-B655-47FC4A9AE33F}" destId="{94CC89A8-A1B4-4E59-BCC6-2700C2FDD6CB}" srcOrd="0" destOrd="0" presId="urn:microsoft.com/office/officeart/2005/8/layout/list1"/>
    <dgm:cxn modelId="{50497CCB-D98E-40CE-917B-6760A5D7782C}" type="presParOf" srcId="{D764D122-1ABC-4C61-B655-47FC4A9AE33F}" destId="{67A0C5B4-7627-4AF7-BB13-E14B1049EEF8}" srcOrd="1" destOrd="0" presId="urn:microsoft.com/office/officeart/2005/8/layout/list1"/>
    <dgm:cxn modelId="{DFDBD5AB-42B7-4681-9826-557C6B22D77C}" type="presParOf" srcId="{8BE206E3-F233-4757-A28E-3ED8D62FDBD1}" destId="{CDCE9A4F-FFAC-4D27-9871-FC978BEA07D9}" srcOrd="17" destOrd="0" presId="urn:microsoft.com/office/officeart/2005/8/layout/list1"/>
    <dgm:cxn modelId="{3BD18E41-8DF1-4EB4-820B-690A303C6FFD}" type="presParOf" srcId="{8BE206E3-F233-4757-A28E-3ED8D62FDBD1}" destId="{BB0E8B0D-6E0D-49DB-A8B0-4D922928F687}" srcOrd="18" destOrd="0" presId="urn:microsoft.com/office/officeart/2005/8/layout/list1"/>
  </dgm:cxnLst>
  <dgm:bg>
    <a:solidFill>
      <a:schemeClr val="bg2">
        <a:lumMod val="90000"/>
      </a:schemeClr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362E34-F1FF-48A0-AD8D-971E5A28548F}">
      <dsp:nvSpPr>
        <dsp:cNvPr id="0" name=""/>
        <dsp:cNvSpPr/>
      </dsp:nvSpPr>
      <dsp:spPr>
        <a:xfrm>
          <a:off x="0" y="393325"/>
          <a:ext cx="6617789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060F8B-3462-448D-9631-AE8EE9C81EF3}">
      <dsp:nvSpPr>
        <dsp:cNvPr id="0" name=""/>
        <dsp:cNvSpPr/>
      </dsp:nvSpPr>
      <dsp:spPr>
        <a:xfrm>
          <a:off x="330889" y="98125"/>
          <a:ext cx="4632452" cy="590400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096" tIns="0" rIns="175096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Tw Cen MT" panose="020B0602020104020603" pitchFamily="34" charset="0"/>
            </a:rPr>
            <a:t>Year 1 </a:t>
          </a:r>
          <a:r>
            <a:rPr lang="en-US" sz="2400" kern="1200" baseline="0" dirty="0" smtClean="0">
              <a:latin typeface="Tw Cen MT" panose="020B0602020104020603" pitchFamily="34" charset="0"/>
            </a:rPr>
            <a:t>Introduce Product to partners </a:t>
          </a:r>
          <a:r>
            <a:rPr lang="en-US" sz="2400" kern="1200" dirty="0" smtClean="0">
              <a:latin typeface="Tw Cen MT" panose="020B0602020104020603" pitchFamily="34" charset="0"/>
            </a:rPr>
            <a:t> </a:t>
          </a:r>
          <a:endParaRPr lang="en-US" sz="2400" kern="1200" dirty="0">
            <a:latin typeface="Tw Cen MT" panose="020B0602020104020603" pitchFamily="34" charset="0"/>
          </a:endParaRPr>
        </a:p>
      </dsp:txBody>
      <dsp:txXfrm>
        <a:off x="359710" y="126946"/>
        <a:ext cx="4574810" cy="532758"/>
      </dsp:txXfrm>
    </dsp:sp>
    <dsp:sp modelId="{4A2CBC9E-F316-4C76-85A7-5DC018CB789E}">
      <dsp:nvSpPr>
        <dsp:cNvPr id="0" name=""/>
        <dsp:cNvSpPr/>
      </dsp:nvSpPr>
      <dsp:spPr>
        <a:xfrm>
          <a:off x="0" y="1300525"/>
          <a:ext cx="6617789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EC12A7-2C1E-4C85-B68F-0641C0CE7B84}">
      <dsp:nvSpPr>
        <dsp:cNvPr id="0" name=""/>
        <dsp:cNvSpPr/>
      </dsp:nvSpPr>
      <dsp:spPr>
        <a:xfrm>
          <a:off x="305447" y="1005325"/>
          <a:ext cx="4632452" cy="590400"/>
        </a:xfrm>
        <a:prstGeom prst="round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096" tIns="0" rIns="175096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Tw Cen MT" panose="020B0602020104020603" pitchFamily="34" charset="0"/>
            </a:rPr>
            <a:t>Year 2 </a:t>
          </a:r>
          <a:r>
            <a:rPr lang="en-US" sz="2400" kern="1200" baseline="0" dirty="0" smtClean="0">
              <a:latin typeface="Tw Cen MT" panose="020B0602020104020603" pitchFamily="34" charset="0"/>
            </a:rPr>
            <a:t>Finding business investors </a:t>
          </a:r>
          <a:endParaRPr lang="en-US" sz="2400" kern="1200" dirty="0">
            <a:latin typeface="Tw Cen MT" panose="020B0602020104020603" pitchFamily="34" charset="0"/>
          </a:endParaRPr>
        </a:p>
      </dsp:txBody>
      <dsp:txXfrm>
        <a:off x="334268" y="1034146"/>
        <a:ext cx="4574810" cy="532758"/>
      </dsp:txXfrm>
    </dsp:sp>
    <dsp:sp modelId="{E062BE7F-860A-448C-8DDD-738D377AEB8F}">
      <dsp:nvSpPr>
        <dsp:cNvPr id="0" name=""/>
        <dsp:cNvSpPr/>
      </dsp:nvSpPr>
      <dsp:spPr>
        <a:xfrm>
          <a:off x="0" y="2207726"/>
          <a:ext cx="6617789" cy="504000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3F24DB-506C-4335-BB5B-AA698349870F}">
      <dsp:nvSpPr>
        <dsp:cNvPr id="0" name=""/>
        <dsp:cNvSpPr/>
      </dsp:nvSpPr>
      <dsp:spPr>
        <a:xfrm>
          <a:off x="387683" y="1900086"/>
          <a:ext cx="4591733" cy="590400"/>
        </a:xfrm>
        <a:prstGeom prst="roundRect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096" tIns="0" rIns="175096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Tw Cen MT" panose="020B0602020104020603" pitchFamily="34" charset="0"/>
            </a:rPr>
            <a:t>Year 3 </a:t>
          </a:r>
          <a:r>
            <a:rPr lang="en-US" sz="2400" kern="1200" baseline="0" dirty="0" smtClean="0">
              <a:latin typeface="Tw Cen MT" panose="020B0602020104020603" pitchFamily="34" charset="0"/>
            </a:rPr>
            <a:t>Expand Marketing </a:t>
          </a:r>
          <a:r>
            <a:rPr lang="en-US" sz="2400" kern="1200" dirty="0" smtClean="0">
              <a:latin typeface="Tw Cen MT" panose="020B0602020104020603" pitchFamily="34" charset="0"/>
            </a:rPr>
            <a:t> </a:t>
          </a:r>
          <a:endParaRPr lang="en-US" sz="2400" kern="1200" dirty="0">
            <a:latin typeface="Tw Cen MT" panose="020B0602020104020603" pitchFamily="34" charset="0"/>
          </a:endParaRPr>
        </a:p>
      </dsp:txBody>
      <dsp:txXfrm>
        <a:off x="416504" y="1928907"/>
        <a:ext cx="4534091" cy="532758"/>
      </dsp:txXfrm>
    </dsp:sp>
    <dsp:sp modelId="{4485C03F-8CFF-4AD1-A7CB-E0136D05CA82}">
      <dsp:nvSpPr>
        <dsp:cNvPr id="0" name=""/>
        <dsp:cNvSpPr/>
      </dsp:nvSpPr>
      <dsp:spPr>
        <a:xfrm>
          <a:off x="0" y="3114925"/>
          <a:ext cx="6617789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BC046B-4897-4373-8D20-DCC891B5983D}">
      <dsp:nvSpPr>
        <dsp:cNvPr id="0" name=""/>
        <dsp:cNvSpPr/>
      </dsp:nvSpPr>
      <dsp:spPr>
        <a:xfrm>
          <a:off x="327980" y="2819726"/>
          <a:ext cx="4632452" cy="590400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096" tIns="0" rIns="175096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Tw Cen MT" panose="020B0602020104020603" pitchFamily="34" charset="0"/>
            </a:rPr>
            <a:t>Year 4 </a:t>
          </a:r>
          <a:r>
            <a:rPr lang="en-US" sz="2400" kern="1200" baseline="0" dirty="0" smtClean="0">
              <a:latin typeface="Tw Cen MT" panose="020B0602020104020603" pitchFamily="34" charset="0"/>
            </a:rPr>
            <a:t>Research and Development New product</a:t>
          </a:r>
          <a:endParaRPr lang="en-US" sz="2400" kern="1200" dirty="0">
            <a:latin typeface="Tw Cen MT" panose="020B0602020104020603" pitchFamily="34" charset="0"/>
          </a:endParaRPr>
        </a:p>
      </dsp:txBody>
      <dsp:txXfrm>
        <a:off x="356801" y="2848547"/>
        <a:ext cx="4574810" cy="532758"/>
      </dsp:txXfrm>
    </dsp:sp>
    <dsp:sp modelId="{BB0E8B0D-6E0D-49DB-A8B0-4D922928F687}">
      <dsp:nvSpPr>
        <dsp:cNvPr id="0" name=""/>
        <dsp:cNvSpPr/>
      </dsp:nvSpPr>
      <dsp:spPr>
        <a:xfrm>
          <a:off x="0" y="4022126"/>
          <a:ext cx="6617789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A0C5B4-7627-4AF7-BB13-E14B1049EEF8}">
      <dsp:nvSpPr>
        <dsp:cNvPr id="0" name=""/>
        <dsp:cNvSpPr/>
      </dsp:nvSpPr>
      <dsp:spPr>
        <a:xfrm>
          <a:off x="343979" y="3726926"/>
          <a:ext cx="4677804" cy="590400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096" tIns="0" rIns="175096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Tw Cen MT" panose="020B0602020104020603" pitchFamily="34" charset="0"/>
            </a:rPr>
            <a:t>Year 5 Expand to Asian country Marketing</a:t>
          </a:r>
          <a:endParaRPr lang="en-US" sz="2400" kern="1200" dirty="0" smtClean="0">
            <a:latin typeface="Tw Cen MT" panose="020B0602020104020603" pitchFamily="34" charset="0"/>
          </a:endParaRPr>
        </a:p>
      </dsp:txBody>
      <dsp:txXfrm>
        <a:off x="372800" y="3755747"/>
        <a:ext cx="4620162" cy="53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F81A2-D9F7-4524-868A-C8A84C64B299}" type="datetimeFigureOut">
              <a:rPr lang="en-US" smtClean="0"/>
              <a:t>7/3/2019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26A3A-3362-43AB-BBFE-B72E5C4C4D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690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F81A2-D9F7-4524-868A-C8A84C64B299}" type="datetimeFigureOut">
              <a:rPr lang="en-US" smtClean="0"/>
              <a:t>7/3/2019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26A3A-3362-43AB-BBFE-B72E5C4C4D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765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F81A2-D9F7-4524-868A-C8A84C64B299}" type="datetimeFigureOut">
              <a:rPr lang="en-US" smtClean="0"/>
              <a:t>7/3/2019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26A3A-3362-43AB-BBFE-B72E5C4C4D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443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F81A2-D9F7-4524-868A-C8A84C64B299}" type="datetimeFigureOut">
              <a:rPr lang="en-US" smtClean="0"/>
              <a:t>7/3/2019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26A3A-3362-43AB-BBFE-B72E5C4C4D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91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F81A2-D9F7-4524-868A-C8A84C64B299}" type="datetimeFigureOut">
              <a:rPr lang="en-US" smtClean="0"/>
              <a:t>7/3/2019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26A3A-3362-43AB-BBFE-B72E5C4C4D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723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F81A2-D9F7-4524-868A-C8A84C64B299}" type="datetimeFigureOut">
              <a:rPr lang="en-US" smtClean="0"/>
              <a:t>7/3/2019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26A3A-3362-43AB-BBFE-B72E5C4C4D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36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F81A2-D9F7-4524-868A-C8A84C64B299}" type="datetimeFigureOut">
              <a:rPr lang="en-US" smtClean="0"/>
              <a:t>7/3/2019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26A3A-3362-43AB-BBFE-B72E5C4C4D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450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F81A2-D9F7-4524-868A-C8A84C64B299}" type="datetimeFigureOut">
              <a:rPr lang="en-US" smtClean="0"/>
              <a:t>7/3/2019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26A3A-3362-43AB-BBFE-B72E5C4C4D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737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F81A2-D9F7-4524-868A-C8A84C64B299}" type="datetimeFigureOut">
              <a:rPr lang="en-US" smtClean="0"/>
              <a:t>7/3/2019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26A3A-3362-43AB-BBFE-B72E5C4C4D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398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F81A2-D9F7-4524-868A-C8A84C64B299}" type="datetimeFigureOut">
              <a:rPr lang="en-US" smtClean="0"/>
              <a:t>7/3/2019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26A3A-3362-43AB-BBFE-B72E5C4C4D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550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F81A2-D9F7-4524-868A-C8A84C64B299}" type="datetimeFigureOut">
              <a:rPr lang="en-US" smtClean="0"/>
              <a:t>7/3/2019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26A3A-3362-43AB-BBFE-B72E5C4C4D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723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F81A2-D9F7-4524-868A-C8A84C64B299}" type="datetimeFigureOut">
              <a:rPr lang="en-US" smtClean="0"/>
              <a:t>7/3/2019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26A3A-3362-43AB-BBFE-B72E5C4C4D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349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1663833" y="-94129"/>
            <a:ext cx="13779634" cy="7867483"/>
            <a:chOff x="-1326346" y="-13447"/>
            <a:chExt cx="14387421" cy="714580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b="16952"/>
            <a:stretch/>
          </p:blipFill>
          <p:spPr>
            <a:xfrm>
              <a:off x="3306025" y="-13447"/>
              <a:ext cx="9755050" cy="6858000"/>
            </a:xfrm>
            <a:prstGeom prst="flowChartInputOutput">
              <a:avLst/>
            </a:prstGeom>
            <a:ln>
              <a:noFill/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600" t="6457" r="54952"/>
            <a:stretch/>
          </p:blipFill>
          <p:spPr>
            <a:xfrm>
              <a:off x="-1326346" y="0"/>
              <a:ext cx="6032816" cy="6858000"/>
            </a:xfrm>
            <a:prstGeom prst="flowChartInputOutput">
              <a:avLst/>
            </a:prstGeom>
            <a:ln>
              <a:noFill/>
            </a:ln>
          </p:spPr>
        </p:pic>
        <p:sp>
          <p:nvSpPr>
            <p:cNvPr id="7" name="Isosceles Triangle 6"/>
            <p:cNvSpPr/>
            <p:nvPr/>
          </p:nvSpPr>
          <p:spPr>
            <a:xfrm rot="16200000">
              <a:off x="7890265" y="2697264"/>
              <a:ext cx="2810437" cy="5511034"/>
            </a:xfrm>
            <a:prstGeom prst="triangle">
              <a:avLst>
                <a:gd name="adj" fmla="val 0"/>
              </a:avLst>
            </a:prstGeom>
            <a:gradFill flip="none" rotWithShape="1">
              <a:gsLst>
                <a:gs pos="80111">
                  <a:schemeClr val="accent1"/>
                </a:gs>
                <a:gs pos="100000">
                  <a:schemeClr val="accent1">
                    <a:lumMod val="40000"/>
                    <a:lumOff val="60000"/>
                  </a:schemeClr>
                </a:gs>
                <a:gs pos="27000">
                  <a:srgbClr val="00B0F0"/>
                </a:gs>
                <a:gs pos="55000">
                  <a:schemeClr val="accent1">
                    <a:lumMod val="40000"/>
                    <a:lumOff val="60000"/>
                  </a:schemeClr>
                </a:gs>
                <a:gs pos="63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8" name="Isosceles Triangle 7"/>
            <p:cNvSpPr/>
            <p:nvPr/>
          </p:nvSpPr>
          <p:spPr>
            <a:xfrm rot="5982447">
              <a:off x="4173743" y="4623570"/>
              <a:ext cx="1984547" cy="3033038"/>
            </a:xfrm>
            <a:prstGeom prst="triangle">
              <a:avLst>
                <a:gd name="adj" fmla="val 73079"/>
              </a:avLst>
            </a:prstGeom>
            <a:gradFill flip="none" rotWithShape="1">
              <a:gsLst>
                <a:gs pos="80111">
                  <a:schemeClr val="accent1"/>
                </a:gs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rgbClr val="2476A8"/>
                </a:gs>
                <a:gs pos="0">
                  <a:srgbClr val="5FC17D"/>
                </a:gs>
                <a:gs pos="55000">
                  <a:schemeClr val="accent1">
                    <a:lumMod val="40000"/>
                    <a:lumOff val="60000"/>
                  </a:schemeClr>
                </a:gs>
                <a:gs pos="63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396331" y="5103352"/>
            <a:ext cx="77051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BLOOM- AIR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71430" y="4"/>
            <a:ext cx="71383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0"/>
              </a:rPr>
              <a:t>Indoor Air </a:t>
            </a:r>
          </a:p>
          <a:p>
            <a:pPr algn="ctr"/>
            <a:r>
              <a:rPr lang="en-US" sz="6600" b="1" dirty="0" smtClean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0"/>
              </a:rPr>
              <a:t>Quality Monitor</a:t>
            </a:r>
            <a:endParaRPr lang="en-US" sz="6600" b="1" dirty="0">
              <a:solidFill>
                <a:schemeClr val="accent1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54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3665" y="70340"/>
            <a:ext cx="8817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Customer Relationships</a:t>
            </a:r>
            <a:endParaRPr lang="en-US" sz="4800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989875" y="1744084"/>
            <a:ext cx="7754201" cy="4371706"/>
            <a:chOff x="1616892" y="2021418"/>
            <a:chExt cx="7754201" cy="4371706"/>
          </a:xfrm>
        </p:grpSpPr>
        <p:grpSp>
          <p:nvGrpSpPr>
            <p:cNvPr id="15" name="Group 14"/>
            <p:cNvGrpSpPr/>
            <p:nvPr/>
          </p:nvGrpSpPr>
          <p:grpSpPr>
            <a:xfrm>
              <a:off x="1616892" y="2175828"/>
              <a:ext cx="3179299" cy="4047500"/>
              <a:chOff x="815033" y="2021418"/>
              <a:chExt cx="3179299" cy="404750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83349" y="2021418"/>
                <a:ext cx="3010983" cy="1555349"/>
              </a:xfrm>
              <a:prstGeom prst="round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5033" y="4506466"/>
                <a:ext cx="3179299" cy="1562452"/>
              </a:xfrm>
              <a:prstGeom prst="roundRect">
                <a:avLst/>
              </a:prstGeom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4459458" y="2021418"/>
              <a:ext cx="4911635" cy="4371706"/>
              <a:chOff x="4459458" y="1871002"/>
              <a:chExt cx="4911635" cy="4371706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16011" y="1871002"/>
                <a:ext cx="2755082" cy="2178160"/>
              </a:xfrm>
              <a:prstGeom prst="hexagon">
                <a:avLst/>
              </a:prstGeom>
              <a:ln>
                <a:noFill/>
              </a:ln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16011" y="4049162"/>
                <a:ext cx="2755082" cy="2193546"/>
              </a:xfrm>
              <a:prstGeom prst="hexagon">
                <a:avLst/>
              </a:prstGeom>
              <a:ln>
                <a:noFill/>
              </a:ln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59458" y="2971373"/>
                <a:ext cx="2710383" cy="2127441"/>
              </a:xfrm>
              <a:prstGeom prst="hexagon">
                <a:avLst>
                  <a:gd name="adj" fmla="val 25856"/>
                  <a:gd name="vf" fmla="val 115470"/>
                </a:avLst>
              </a:prstGeom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139539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04457" y="457200"/>
            <a:ext cx="3762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Tw Cen MT" panose="020B0602020104020603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251857" y="1345458"/>
            <a:ext cx="7267302" cy="4095210"/>
            <a:chOff x="1180011" y="1149515"/>
            <a:chExt cx="7267302" cy="4095210"/>
          </a:xfrm>
        </p:grpSpPr>
        <p:sp>
          <p:nvSpPr>
            <p:cNvPr id="6" name="Oval 5"/>
            <p:cNvSpPr/>
            <p:nvPr/>
          </p:nvSpPr>
          <p:spPr>
            <a:xfrm>
              <a:off x="3435531" y="1149515"/>
              <a:ext cx="2756262" cy="2259891"/>
            </a:xfrm>
            <a:prstGeom prst="ellipse">
              <a:avLst/>
            </a:prstGeom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rgbClr val="FFFF00"/>
                  </a:solidFill>
                  <a:latin typeface="Tw Cen MT" panose="020B0602020104020603" pitchFamily="34" charset="0"/>
                </a:rPr>
                <a:t>Key partners</a:t>
              </a:r>
              <a:endParaRPr lang="en-US" sz="4000" dirty="0">
                <a:solidFill>
                  <a:srgbClr val="FFFF0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" name="Hexagon 6"/>
            <p:cNvSpPr/>
            <p:nvPr/>
          </p:nvSpPr>
          <p:spPr>
            <a:xfrm>
              <a:off x="3435531" y="3193850"/>
              <a:ext cx="2756262" cy="2050875"/>
            </a:xfrm>
            <a:prstGeom prst="hexagon">
              <a:avLst/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latin typeface="Tw Cen MT" panose="020B0602020104020603" pitchFamily="34" charset="0"/>
                </a:rPr>
                <a:t>Ministry of Health</a:t>
              </a:r>
              <a:endParaRPr lang="en-US" sz="2400" dirty="0">
                <a:latin typeface="Tw Cen MT" panose="020B0602020104020603" pitchFamily="34" charset="0"/>
              </a:endParaRPr>
            </a:p>
          </p:txBody>
        </p:sp>
        <p:sp>
          <p:nvSpPr>
            <p:cNvPr id="9" name="Hexagon 8"/>
            <p:cNvSpPr/>
            <p:nvPr/>
          </p:nvSpPr>
          <p:spPr>
            <a:xfrm>
              <a:off x="5691051" y="2181455"/>
              <a:ext cx="2756262" cy="2050875"/>
            </a:xfrm>
            <a:prstGeom prst="hexagon">
              <a:avLst/>
            </a:prstGeom>
            <a:solidFill>
              <a:srgbClr val="FF0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latin typeface="Tw Cen MT" panose="020B0602020104020603" pitchFamily="34" charset="0"/>
                </a:rPr>
                <a:t>Ministry of Environment </a:t>
              </a:r>
              <a:endParaRPr lang="en-US" sz="2400" dirty="0">
                <a:latin typeface="Tw Cen MT" panose="020B0602020104020603" pitchFamily="34" charset="0"/>
              </a:endParaRPr>
            </a:p>
          </p:txBody>
        </p:sp>
        <p:sp>
          <p:nvSpPr>
            <p:cNvPr id="10" name="Hexagon 9"/>
            <p:cNvSpPr/>
            <p:nvPr/>
          </p:nvSpPr>
          <p:spPr>
            <a:xfrm>
              <a:off x="1180011" y="2168413"/>
              <a:ext cx="2756262" cy="2050875"/>
            </a:xfrm>
            <a:prstGeom prst="hexagon">
              <a:avLst/>
            </a:prstGeom>
            <a:solidFill>
              <a:srgbClr val="00B0F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latin typeface="Tw Cen MT" panose="020B0602020104020603" pitchFamily="34" charset="0"/>
                </a:rPr>
                <a:t>Ministry  Education Youth and Sport</a:t>
              </a:r>
              <a:endParaRPr lang="en-US" sz="2400" dirty="0">
                <a:latin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857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393549" y="1655959"/>
            <a:ext cx="6600917" cy="3516934"/>
            <a:chOff x="1654808" y="2139283"/>
            <a:chExt cx="6600917" cy="3516934"/>
          </a:xfrm>
        </p:grpSpPr>
        <p:sp>
          <p:nvSpPr>
            <p:cNvPr id="9" name="Oval 8"/>
            <p:cNvSpPr/>
            <p:nvPr/>
          </p:nvSpPr>
          <p:spPr>
            <a:xfrm>
              <a:off x="3617997" y="2844503"/>
              <a:ext cx="2782803" cy="2289204"/>
            </a:xfrm>
            <a:prstGeom prst="ellipse">
              <a:avLst/>
            </a:prstGeom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rgbClr val="FFFF00"/>
                  </a:solidFill>
                  <a:latin typeface="Tw Cen MT" panose="020B0602020104020603" pitchFamily="34" charset="0"/>
                </a:rPr>
                <a:t>Key Activities</a:t>
              </a:r>
              <a:endParaRPr lang="en-US" sz="4000" dirty="0">
                <a:solidFill>
                  <a:srgbClr val="FFFF0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5" name="Hexagon 4"/>
            <p:cNvSpPr/>
            <p:nvPr/>
          </p:nvSpPr>
          <p:spPr>
            <a:xfrm>
              <a:off x="5973487" y="3998919"/>
              <a:ext cx="2214909" cy="1657298"/>
            </a:xfrm>
            <a:prstGeom prst="hexagon">
              <a:avLst/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smtClean="0">
                  <a:latin typeface="Tw Cen MT" panose="020B0602020104020603" pitchFamily="34" charset="0"/>
                </a:rPr>
                <a:t>2. Design Prototype</a:t>
              </a:r>
              <a:endParaRPr lang="en-US" sz="2400" dirty="0">
                <a:latin typeface="Tw Cen MT" panose="020B0602020104020603" pitchFamily="34" charset="0"/>
              </a:endParaRPr>
            </a:p>
          </p:txBody>
        </p:sp>
        <p:sp>
          <p:nvSpPr>
            <p:cNvPr id="6" name="Hexagon 5"/>
            <p:cNvSpPr/>
            <p:nvPr/>
          </p:nvSpPr>
          <p:spPr>
            <a:xfrm>
              <a:off x="5934063" y="2139283"/>
              <a:ext cx="2321662" cy="1815536"/>
            </a:xfrm>
            <a:prstGeom prst="hexagon">
              <a:avLst/>
            </a:prstGeom>
            <a:solidFill>
              <a:srgbClr val="FF0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smtClean="0">
                  <a:latin typeface="Tw Cen MT" panose="020B0602020104020603" pitchFamily="34" charset="0"/>
                </a:rPr>
                <a:t>1. Purchas goods from suppliers</a:t>
              </a:r>
              <a:endParaRPr lang="en-US" sz="2400" dirty="0">
                <a:latin typeface="Tw Cen MT" panose="020B0602020104020603" pitchFamily="34" charset="0"/>
              </a:endParaRPr>
            </a:p>
          </p:txBody>
        </p:sp>
        <p:sp>
          <p:nvSpPr>
            <p:cNvPr id="7" name="Hexagon 6"/>
            <p:cNvSpPr/>
            <p:nvPr/>
          </p:nvSpPr>
          <p:spPr>
            <a:xfrm>
              <a:off x="1654808" y="2139283"/>
              <a:ext cx="2508068" cy="1815536"/>
            </a:xfrm>
            <a:prstGeom prst="hexagon">
              <a:avLst/>
            </a:prstGeom>
            <a:solidFill>
              <a:srgbClr val="7030A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smtClean="0">
                  <a:latin typeface="Tw Cen MT" panose="020B0602020104020603" pitchFamily="34" charset="0"/>
                </a:rPr>
                <a:t>4.Advertising </a:t>
              </a:r>
              <a:endParaRPr lang="en-US" sz="2400" dirty="0">
                <a:latin typeface="Tw Cen MT" panose="020B0602020104020603" pitchFamily="34" charset="0"/>
              </a:endParaRPr>
            </a:p>
          </p:txBody>
        </p:sp>
        <p:sp>
          <p:nvSpPr>
            <p:cNvPr id="10" name="Hexagon 9"/>
            <p:cNvSpPr/>
            <p:nvPr/>
          </p:nvSpPr>
          <p:spPr>
            <a:xfrm>
              <a:off x="1794558" y="3997234"/>
              <a:ext cx="2228802" cy="1658983"/>
            </a:xfrm>
            <a:prstGeom prst="hexagon">
              <a:avLst>
                <a:gd name="adj" fmla="val 19488"/>
                <a:gd name="vf" fmla="val 115470"/>
              </a:avLst>
            </a:prstGeom>
            <a:solidFill>
              <a:srgbClr val="00B0F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smtClean="0">
                  <a:latin typeface="Tw Cen MT" panose="020B0602020104020603" pitchFamily="34" charset="0"/>
                </a:rPr>
                <a:t>3. Design Marketing</a:t>
              </a:r>
              <a:endParaRPr lang="en-US" sz="2400" dirty="0">
                <a:latin typeface="Tw Cen MT" panose="020B0602020104020603" pitchFamily="34" charset="0"/>
              </a:endParaRPr>
            </a:p>
            <a:p>
              <a:r>
                <a:rPr lang="en-US" sz="2400" dirty="0" smtClean="0">
                  <a:latin typeface="Tw Cen MT" panose="020B0602020104020603" pitchFamily="34" charset="0"/>
                </a:rPr>
                <a:t>- Online</a:t>
              </a:r>
            </a:p>
            <a:p>
              <a:r>
                <a:rPr lang="en-US" sz="2400" dirty="0" smtClean="0">
                  <a:latin typeface="Tw Cen MT" panose="020B0602020104020603" pitchFamily="34" charset="0"/>
                </a:rPr>
                <a:t> </a:t>
              </a:r>
              <a:endParaRPr lang="en-US" sz="2400" dirty="0">
                <a:latin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969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393549" y="1094253"/>
            <a:ext cx="6600917" cy="4651722"/>
            <a:chOff x="1393549" y="1655959"/>
            <a:chExt cx="6600917" cy="4651722"/>
          </a:xfrm>
        </p:grpSpPr>
        <p:sp>
          <p:nvSpPr>
            <p:cNvPr id="5" name="Oval 4"/>
            <p:cNvSpPr/>
            <p:nvPr/>
          </p:nvSpPr>
          <p:spPr>
            <a:xfrm>
              <a:off x="3356738" y="2361179"/>
              <a:ext cx="2782803" cy="2289204"/>
            </a:xfrm>
            <a:prstGeom prst="ellipse">
              <a:avLst/>
            </a:prstGeom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rgbClr val="FFFF00"/>
                  </a:solidFill>
                  <a:latin typeface="Tw Cen MT" panose="020B0602020104020603" pitchFamily="34" charset="0"/>
                </a:rPr>
                <a:t>Key Resource</a:t>
              </a:r>
              <a:endParaRPr lang="en-US" sz="4000" dirty="0">
                <a:solidFill>
                  <a:srgbClr val="FFFF0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6" name="Hexagon 5"/>
            <p:cNvSpPr/>
            <p:nvPr/>
          </p:nvSpPr>
          <p:spPr>
            <a:xfrm>
              <a:off x="5712228" y="3515595"/>
              <a:ext cx="2214909" cy="1657298"/>
            </a:xfrm>
            <a:prstGeom prst="hexagon">
              <a:avLst/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smtClean="0">
                  <a:latin typeface="Tw Cen MT" panose="020B0602020104020603" pitchFamily="34" charset="0"/>
                </a:rPr>
                <a:t>Marketing</a:t>
              </a:r>
            </a:p>
            <a:p>
              <a:r>
                <a:rPr lang="en-US" sz="2400" dirty="0" smtClean="0">
                  <a:latin typeface="Tw Cen MT" panose="020B0602020104020603" pitchFamily="34" charset="0"/>
                </a:rPr>
                <a:t>agency</a:t>
              </a:r>
              <a:endParaRPr lang="en-US" sz="2400" dirty="0">
                <a:latin typeface="Tw Cen MT" panose="020B0602020104020603" pitchFamily="34" charset="0"/>
              </a:endParaRPr>
            </a:p>
          </p:txBody>
        </p:sp>
        <p:sp>
          <p:nvSpPr>
            <p:cNvPr id="7" name="Hexagon 6"/>
            <p:cNvSpPr/>
            <p:nvPr/>
          </p:nvSpPr>
          <p:spPr>
            <a:xfrm>
              <a:off x="5672804" y="1655959"/>
              <a:ext cx="2321662" cy="1815536"/>
            </a:xfrm>
            <a:prstGeom prst="hexagon">
              <a:avLst/>
            </a:prstGeom>
            <a:solidFill>
              <a:srgbClr val="FF0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smtClean="0">
                  <a:latin typeface="Tw Cen MT" panose="020B0602020104020603" pitchFamily="34" charset="0"/>
                </a:rPr>
                <a:t>Budgets</a:t>
              </a:r>
              <a:endParaRPr lang="en-US" sz="2400" dirty="0">
                <a:latin typeface="Tw Cen MT" panose="020B0602020104020603" pitchFamily="34" charset="0"/>
              </a:endParaRPr>
            </a:p>
          </p:txBody>
        </p:sp>
        <p:sp>
          <p:nvSpPr>
            <p:cNvPr id="8" name="Hexagon 7"/>
            <p:cNvSpPr/>
            <p:nvPr/>
          </p:nvSpPr>
          <p:spPr>
            <a:xfrm>
              <a:off x="1393549" y="1655959"/>
              <a:ext cx="2508068" cy="1815536"/>
            </a:xfrm>
            <a:prstGeom prst="hexagon">
              <a:avLst/>
            </a:prstGeom>
            <a:solidFill>
              <a:srgbClr val="7030A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smtClean="0">
                  <a:latin typeface="Tw Cen MT" panose="020B0602020104020603" pitchFamily="34" charset="0"/>
                </a:rPr>
                <a:t> Computer </a:t>
              </a:r>
              <a:endParaRPr lang="en-US" sz="2400" dirty="0">
                <a:latin typeface="Tw Cen MT" panose="020B0602020104020603" pitchFamily="34" charset="0"/>
              </a:endParaRPr>
            </a:p>
          </p:txBody>
        </p:sp>
        <p:sp>
          <p:nvSpPr>
            <p:cNvPr id="9" name="Hexagon 8"/>
            <p:cNvSpPr/>
            <p:nvPr/>
          </p:nvSpPr>
          <p:spPr>
            <a:xfrm>
              <a:off x="1533299" y="3513910"/>
              <a:ext cx="2228802" cy="1658983"/>
            </a:xfrm>
            <a:prstGeom prst="hexagon">
              <a:avLst>
                <a:gd name="adj" fmla="val 19488"/>
                <a:gd name="vf" fmla="val 115470"/>
              </a:avLst>
            </a:prstGeom>
            <a:solidFill>
              <a:srgbClr val="00B0F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smtClean="0">
                  <a:latin typeface="Tw Cen MT" panose="020B0602020104020603" pitchFamily="34" charset="0"/>
                </a:rPr>
                <a:t>Call center </a:t>
              </a:r>
            </a:p>
            <a:p>
              <a:r>
                <a:rPr lang="en-US" sz="2400" dirty="0" smtClean="0">
                  <a:latin typeface="Tw Cen MT" panose="020B0602020104020603" pitchFamily="34" charset="0"/>
                </a:rPr>
                <a:t> </a:t>
              </a:r>
              <a:endParaRPr lang="en-US" sz="2400" dirty="0">
                <a:latin typeface="Tw Cen MT" panose="020B0602020104020603" pitchFamily="34" charset="0"/>
              </a:endParaRPr>
            </a:p>
          </p:txBody>
        </p:sp>
        <p:sp>
          <p:nvSpPr>
            <p:cNvPr id="10" name="Hexagon 9"/>
            <p:cNvSpPr/>
            <p:nvPr/>
          </p:nvSpPr>
          <p:spPr>
            <a:xfrm>
              <a:off x="3704234" y="4650383"/>
              <a:ext cx="2214909" cy="1657298"/>
            </a:xfrm>
            <a:prstGeom prst="hexagon">
              <a:avLst>
                <a:gd name="adj" fmla="val 21059"/>
                <a:gd name="vf" fmla="val 115470"/>
              </a:avLst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smtClean="0">
                  <a:latin typeface="Tw Cen MT" panose="020B0602020104020603" pitchFamily="34" charset="0"/>
                </a:rPr>
                <a:t>Expertise</a:t>
              </a:r>
              <a:endParaRPr lang="en-US" sz="2400" dirty="0">
                <a:latin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983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70" y="78378"/>
            <a:ext cx="8815580" cy="1240971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881765" y="1927111"/>
            <a:ext cx="8158530" cy="4165707"/>
            <a:chOff x="881765" y="1927111"/>
            <a:chExt cx="8158530" cy="4165707"/>
          </a:xfrm>
        </p:grpSpPr>
        <p:grpSp>
          <p:nvGrpSpPr>
            <p:cNvPr id="12" name="Group 11"/>
            <p:cNvGrpSpPr/>
            <p:nvPr/>
          </p:nvGrpSpPr>
          <p:grpSpPr>
            <a:xfrm>
              <a:off x="881765" y="1927111"/>
              <a:ext cx="3857725" cy="2520785"/>
              <a:chOff x="453770" y="2276175"/>
              <a:chExt cx="3857725" cy="2520785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3770" y="2314258"/>
                <a:ext cx="3857725" cy="2482702"/>
              </a:xfrm>
              <a:prstGeom prst="hexagon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1031966" y="2276175"/>
                <a:ext cx="28752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 Direct online Selling</a:t>
                </a:r>
                <a:endParaRPr lang="en-US" sz="2400" dirty="0">
                  <a:solidFill>
                    <a:schemeClr val="bg1"/>
                  </a:solidFill>
                  <a:latin typeface="Tw Cen MT" panose="020B0602020104020603" pitchFamily="34" charset="0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861560" y="3477232"/>
              <a:ext cx="4178735" cy="2615586"/>
              <a:chOff x="71801" y="1474663"/>
              <a:chExt cx="3944232" cy="2374292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4"/>
              <a:srcRect l="17744" t="6162" r="4190" b="10256"/>
              <a:stretch/>
            </p:blipFill>
            <p:spPr>
              <a:xfrm>
                <a:off x="71801" y="1474663"/>
                <a:ext cx="3944232" cy="2374292"/>
              </a:xfrm>
              <a:prstGeom prst="hexagon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026187" y="1894116"/>
                <a:ext cx="19202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Retail Selling </a:t>
                </a:r>
                <a:endParaRPr lang="en-US" sz="2400" dirty="0">
                  <a:solidFill>
                    <a:schemeClr val="bg1"/>
                  </a:solidFill>
                  <a:latin typeface="Tw Cen MT" panose="020B06020201040206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7814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1959422" y="1818549"/>
            <a:ext cx="7271652" cy="4743993"/>
            <a:chOff x="365750" y="1656805"/>
            <a:chExt cx="7271652" cy="4743993"/>
          </a:xfrm>
        </p:grpSpPr>
        <p:grpSp>
          <p:nvGrpSpPr>
            <p:cNvPr id="25" name="Group 24"/>
            <p:cNvGrpSpPr/>
            <p:nvPr/>
          </p:nvGrpSpPr>
          <p:grpSpPr>
            <a:xfrm>
              <a:off x="365750" y="1656805"/>
              <a:ext cx="7271652" cy="4036419"/>
              <a:chOff x="1920241" y="2244640"/>
              <a:chExt cx="7271652" cy="4036419"/>
            </a:xfrm>
          </p:grpSpPr>
          <p:sp>
            <p:nvSpPr>
              <p:cNvPr id="4" name="Hexagon 3"/>
              <p:cNvSpPr/>
              <p:nvPr/>
            </p:nvSpPr>
            <p:spPr>
              <a:xfrm>
                <a:off x="1920241" y="4262849"/>
                <a:ext cx="2196735" cy="1345473"/>
              </a:xfrm>
              <a:prstGeom prst="hexagon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300" dirty="0" smtClean="0">
                  <a:solidFill>
                    <a:schemeClr val="bg1"/>
                  </a:solidFill>
                  <a:latin typeface="Tw Cen MT" panose="020B0602020104020603" pitchFamily="34" charset="0"/>
                </a:endParaRPr>
              </a:p>
              <a:p>
                <a:r>
                  <a:rPr lang="en-US" sz="2300" dirty="0" smtClean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VOC </a:t>
                </a:r>
                <a:r>
                  <a:rPr lang="en-US" sz="2300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and Co</a:t>
                </a:r>
                <a:r>
                  <a:rPr lang="en-US" sz="2300" baseline="-25000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2</a:t>
                </a:r>
                <a:r>
                  <a:rPr lang="en-US" sz="2300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 Gas Sensor </a:t>
                </a:r>
                <a:r>
                  <a:rPr lang="en-US" sz="2300" dirty="0" smtClean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3.5</a:t>
                </a:r>
                <a:r>
                  <a:rPr lang="en-US" sz="2300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$</a:t>
                </a:r>
              </a:p>
              <a:p>
                <a:endParaRPr lang="en-US" sz="2300" dirty="0"/>
              </a:p>
            </p:txBody>
          </p:sp>
          <p:sp>
            <p:nvSpPr>
              <p:cNvPr id="14" name="Hexagon 13"/>
              <p:cNvSpPr/>
              <p:nvPr/>
            </p:nvSpPr>
            <p:spPr>
              <a:xfrm>
                <a:off x="3753394" y="3590113"/>
                <a:ext cx="2050869" cy="1345473"/>
              </a:xfrm>
              <a:prstGeom prst="hexagon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300" dirty="0" smtClean="0">
                  <a:solidFill>
                    <a:schemeClr val="bg1"/>
                  </a:solidFill>
                  <a:latin typeface="Tw Cen MT" panose="020B0602020104020603" pitchFamily="34" charset="0"/>
                </a:endParaRPr>
              </a:p>
              <a:p>
                <a:r>
                  <a:rPr lang="en-US" sz="2300" dirty="0" smtClean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Grove </a:t>
                </a:r>
                <a:r>
                  <a:rPr lang="en-US" sz="2300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RGB LED Ring 7$</a:t>
                </a:r>
              </a:p>
              <a:p>
                <a:endParaRPr lang="en-US" sz="2300" dirty="0"/>
              </a:p>
            </p:txBody>
          </p:sp>
          <p:sp>
            <p:nvSpPr>
              <p:cNvPr id="15" name="Hexagon 14"/>
              <p:cNvSpPr/>
              <p:nvPr/>
            </p:nvSpPr>
            <p:spPr>
              <a:xfrm>
                <a:off x="3753394" y="4935586"/>
                <a:ext cx="2050869" cy="1345473"/>
              </a:xfrm>
              <a:prstGeom prst="hexagon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300" dirty="0" smtClean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Box 0.8$ </a:t>
                </a:r>
                <a:endParaRPr lang="en-US" sz="2300" dirty="0">
                  <a:solidFill>
                    <a:schemeClr val="bg1"/>
                  </a:solidFill>
                  <a:latin typeface="Tw Cen MT" panose="020B0602020104020603" pitchFamily="34" charset="0"/>
                </a:endParaRPr>
              </a:p>
              <a:p>
                <a:r>
                  <a:rPr lang="ca-ES" sz="2300" dirty="0" smtClean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 </a:t>
                </a:r>
                <a:endParaRPr lang="en-US" sz="2300" dirty="0"/>
              </a:p>
            </p:txBody>
          </p:sp>
          <p:sp>
            <p:nvSpPr>
              <p:cNvPr id="16" name="Hexagon 15"/>
              <p:cNvSpPr/>
              <p:nvPr/>
            </p:nvSpPr>
            <p:spPr>
              <a:xfrm>
                <a:off x="3753393" y="2244640"/>
                <a:ext cx="2050869" cy="1345473"/>
              </a:xfrm>
              <a:prstGeom prst="hexagon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ca-ES" sz="2300" dirty="0" smtClean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Air Quality Sensor</a:t>
                </a:r>
                <a:r>
                  <a:rPr lang="en-US" sz="2300" dirty="0" smtClean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4$</a:t>
                </a:r>
                <a:endParaRPr lang="en-US" sz="2300" dirty="0">
                  <a:solidFill>
                    <a:schemeClr val="bg1"/>
                  </a:solidFill>
                  <a:latin typeface="Tw Cen MT" panose="020B0602020104020603" pitchFamily="34" charset="0"/>
                </a:endParaRPr>
              </a:p>
              <a:p>
                <a:r>
                  <a:rPr lang="ca-ES" sz="2200" dirty="0" smtClean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 </a:t>
                </a:r>
                <a:endParaRPr lang="en-US" sz="2200" dirty="0"/>
              </a:p>
            </p:txBody>
          </p:sp>
          <p:sp>
            <p:nvSpPr>
              <p:cNvPr id="17" name="Hexagon 16"/>
              <p:cNvSpPr/>
              <p:nvPr/>
            </p:nvSpPr>
            <p:spPr>
              <a:xfrm>
                <a:off x="5445032" y="2917376"/>
                <a:ext cx="2050869" cy="1345473"/>
              </a:xfrm>
              <a:prstGeom prst="hexagon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300" dirty="0" smtClean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Wood</a:t>
                </a:r>
              </a:p>
              <a:p>
                <a:r>
                  <a:rPr lang="en-US" sz="2300" dirty="0" smtClean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1.5$</a:t>
                </a:r>
                <a:endParaRPr lang="en-US" sz="2300" dirty="0">
                  <a:solidFill>
                    <a:schemeClr val="bg1"/>
                  </a:solidFill>
                  <a:latin typeface="Tw Cen MT" panose="020B0602020104020603" pitchFamily="34" charset="0"/>
                </a:endParaRPr>
              </a:p>
            </p:txBody>
          </p:sp>
          <p:sp>
            <p:nvSpPr>
              <p:cNvPr id="18" name="Hexagon 17"/>
              <p:cNvSpPr/>
              <p:nvPr/>
            </p:nvSpPr>
            <p:spPr>
              <a:xfrm>
                <a:off x="5427612" y="4262849"/>
                <a:ext cx="2050869" cy="1345473"/>
              </a:xfrm>
              <a:prstGeom prst="hexagon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300" dirty="0" smtClean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Electronic 15$</a:t>
                </a:r>
                <a:endParaRPr lang="en-US" sz="2300" dirty="0">
                  <a:solidFill>
                    <a:schemeClr val="bg1"/>
                  </a:solidFill>
                  <a:latin typeface="Tw Cen MT" panose="020B0602020104020603" pitchFamily="34" charset="0"/>
                </a:endParaRPr>
              </a:p>
              <a:p>
                <a:r>
                  <a:rPr lang="ca-ES" sz="2300" dirty="0" smtClean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 </a:t>
                </a:r>
                <a:endParaRPr lang="en-US" sz="2300" dirty="0"/>
              </a:p>
            </p:txBody>
          </p:sp>
          <p:sp>
            <p:nvSpPr>
              <p:cNvPr id="19" name="Hexagon 18"/>
              <p:cNvSpPr/>
              <p:nvPr/>
            </p:nvSpPr>
            <p:spPr>
              <a:xfrm>
                <a:off x="1920241" y="2917376"/>
                <a:ext cx="2188026" cy="1345473"/>
              </a:xfrm>
              <a:prstGeom prst="hexagon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300" dirty="0" smtClean="0">
                    <a:latin typeface="Tw Cen MT" panose="020B0602020104020603" pitchFamily="34" charset="0"/>
                  </a:rPr>
                  <a:t>Dust Sensor  7</a:t>
                </a:r>
                <a:r>
                  <a:rPr lang="en-US" sz="2300" dirty="0">
                    <a:latin typeface="Tw Cen MT" panose="020B0602020104020603" pitchFamily="34" charset="0"/>
                  </a:rPr>
                  <a:t>$</a:t>
                </a:r>
              </a:p>
            </p:txBody>
          </p:sp>
          <p:sp>
            <p:nvSpPr>
              <p:cNvPr id="20" name="Hexagon 19"/>
              <p:cNvSpPr/>
              <p:nvPr/>
            </p:nvSpPr>
            <p:spPr>
              <a:xfrm>
                <a:off x="7141024" y="3590112"/>
                <a:ext cx="2050869" cy="1345473"/>
              </a:xfrm>
              <a:prstGeom prst="hexagon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ca-ES" sz="2300" dirty="0" smtClean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Vase 3.5$</a:t>
                </a:r>
                <a:endParaRPr lang="en-US" sz="2300" dirty="0"/>
              </a:p>
            </p:txBody>
          </p:sp>
        </p:grpSp>
        <p:sp>
          <p:nvSpPr>
            <p:cNvPr id="28" name="Flowchart: Alternate Process 27"/>
            <p:cNvSpPr/>
            <p:nvPr/>
          </p:nvSpPr>
          <p:spPr>
            <a:xfrm>
              <a:off x="2198902" y="5695404"/>
              <a:ext cx="2050869" cy="705394"/>
            </a:xfrm>
            <a:prstGeom prst="flowChartAlternateProcess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dirty="0" smtClean="0">
                  <a:latin typeface="Tw Cen MT" panose="020B0602020104020603" pitchFamily="34" charset="0"/>
                </a:rPr>
                <a:t>Total = 42.3 $ </a:t>
              </a:r>
              <a:endParaRPr lang="en-US" sz="2300" dirty="0">
                <a:latin typeface="Tw Cen MT" panose="020B0602020104020603" pitchFamily="34" charset="0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849086" y="-26138"/>
            <a:ext cx="8817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Cost Structure </a:t>
            </a:r>
            <a:endParaRPr lang="en-US" sz="4800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714890" y="918572"/>
            <a:ext cx="5003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Cost of </a:t>
            </a:r>
            <a:r>
              <a:rPr lang="en-US" sz="4000" dirty="0">
                <a:solidFill>
                  <a:schemeClr val="bg1"/>
                </a:solidFill>
                <a:latin typeface="Tw Cen MT" panose="020B0602020104020603" pitchFamily="34" charset="0"/>
              </a:rPr>
              <a:t>g</a:t>
            </a:r>
            <a:r>
              <a:rPr lang="en-US" sz="40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ood  sold </a:t>
            </a:r>
            <a:endParaRPr lang="en-US" sz="40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04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9696627"/>
              </p:ext>
            </p:extLst>
          </p:nvPr>
        </p:nvGraphicFramePr>
        <p:xfrm>
          <a:off x="2272938" y="1508758"/>
          <a:ext cx="5891348" cy="44479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35128" y="169808"/>
            <a:ext cx="8817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Financial Projection </a:t>
            </a:r>
            <a:endParaRPr lang="en-US" sz="4800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48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5128" y="117556"/>
            <a:ext cx="8817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Strategy Plan</a:t>
            </a:r>
            <a:r>
              <a:rPr lang="en-US" sz="4800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 </a:t>
            </a:r>
            <a:endParaRPr lang="en-US" sz="4800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695936061"/>
              </p:ext>
            </p:extLst>
          </p:nvPr>
        </p:nvGraphicFramePr>
        <p:xfrm>
          <a:off x="1651000" y="1554479"/>
          <a:ext cx="6617789" cy="4624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6315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5128" y="143683"/>
            <a:ext cx="8817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Referent </a:t>
            </a:r>
            <a:endParaRPr lang="en-US" sz="4800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2880" y="1645920"/>
            <a:ext cx="972312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1. World Health Organization. ( 2018).</a:t>
            </a:r>
            <a:r>
              <a:rPr lang="en-US" sz="2000" b="1" dirty="0" smtClean="0">
                <a:solidFill>
                  <a:schemeClr val="bg1"/>
                </a:solidFill>
                <a:latin typeface="Tw Cen MT" panose="020B0602020104020603" pitchFamily="34" charset="0"/>
              </a:rPr>
              <a:t> Household air pollution and health. </a:t>
            </a:r>
            <a:r>
              <a:rPr lang="en-US" sz="20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Search from :</a:t>
            </a:r>
          </a:p>
          <a:p>
            <a:r>
              <a:rPr lang="en-US" sz="2000" dirty="0">
                <a:solidFill>
                  <a:schemeClr val="bg1"/>
                </a:solidFill>
                <a:latin typeface="Tw Cen MT" panose="020B0602020104020603" pitchFamily="34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      </a:t>
            </a:r>
            <a:r>
              <a:rPr lang="en-US" sz="2000" u="sng" dirty="0" smtClean="0">
                <a:solidFill>
                  <a:schemeClr val="bg1"/>
                </a:solidFill>
                <a:latin typeface="Tw Cen MT" panose="020B0602020104020603" pitchFamily="34" charset="0"/>
              </a:rPr>
              <a:t>www.who.int/news-room/fact-sheets/detail/household-air-pollution-and-health.</a:t>
            </a:r>
          </a:p>
          <a:p>
            <a:endParaRPr lang="en-US" sz="2000" b="1" dirty="0" smtClean="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r>
              <a:rPr lang="en-US" sz="2000" b="1" dirty="0" smtClean="0">
                <a:solidFill>
                  <a:schemeClr val="bg1"/>
                </a:solidFill>
                <a:latin typeface="Tw Cen MT" panose="020B0602020104020603" pitchFamily="34" charset="0"/>
              </a:rPr>
              <a:t>2. </a:t>
            </a:r>
            <a:r>
              <a:rPr lang="en-US" sz="20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World Health Organization. (2018). </a:t>
            </a:r>
            <a:r>
              <a:rPr lang="en-US" sz="2000" b="1" dirty="0" smtClean="0">
                <a:solidFill>
                  <a:schemeClr val="bg1"/>
                </a:solidFill>
                <a:latin typeface="Tw Cen MT" panose="020B0602020104020603" pitchFamily="34" charset="0"/>
              </a:rPr>
              <a:t>Ambient(outdoor) air quality and health. </a:t>
            </a:r>
            <a:r>
              <a:rPr lang="en-US" sz="20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Search  </a:t>
            </a:r>
          </a:p>
          <a:p>
            <a:r>
              <a:rPr lang="en-US" sz="2000" dirty="0">
                <a:solidFill>
                  <a:schemeClr val="bg1"/>
                </a:solidFill>
                <a:latin typeface="Tw Cen MT" panose="020B0602020104020603" pitchFamily="34" charset="0"/>
              </a:rPr>
              <a:t>	</a:t>
            </a:r>
            <a:r>
              <a:rPr lang="en-US" sz="20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from : </a:t>
            </a:r>
            <a:r>
              <a:rPr lang="en-US" sz="2000" u="sng" dirty="0">
                <a:solidFill>
                  <a:schemeClr val="bg1"/>
                </a:solidFill>
                <a:latin typeface="Tw Cen MT" panose="020B0602020104020603" pitchFamily="34" charset="0"/>
              </a:rPr>
              <a:t>https://www.who.int/news-room/fact-sheets/detail/ambient-(outdoor)-</a:t>
            </a:r>
            <a:r>
              <a:rPr lang="en-US" sz="2000" u="sng" dirty="0">
                <a:solidFill>
                  <a:schemeClr val="bg1"/>
                </a:solidFill>
                <a:latin typeface="Tw Cen MT" panose="020B0602020104020603" pitchFamily="34" charset="0"/>
              </a:rPr>
              <a:t>air-             </a:t>
            </a:r>
            <a:r>
              <a:rPr lang="en-US" sz="2000" u="sng" dirty="0">
                <a:solidFill>
                  <a:schemeClr val="bg1"/>
                </a:solidFill>
                <a:latin typeface="Tw Cen MT" panose="020B0602020104020603" pitchFamily="34" charset="0"/>
              </a:rPr>
              <a:t> </a:t>
            </a:r>
            <a:r>
              <a:rPr lang="en-US" sz="2000" u="sng" dirty="0">
                <a:solidFill>
                  <a:schemeClr val="bg1"/>
                </a:solidFill>
                <a:latin typeface="Tw Cen MT" panose="020B0602020104020603" pitchFamily="34" charset="0"/>
              </a:rPr>
              <a:t>                                 </a:t>
            </a:r>
            <a:r>
              <a:rPr lang="en-US" sz="2000" dirty="0">
                <a:solidFill>
                  <a:schemeClr val="bg1"/>
                </a:solidFill>
                <a:latin typeface="Tw Cen MT" panose="020B0602020104020603" pitchFamily="34" charset="0"/>
              </a:rPr>
              <a:t>	</a:t>
            </a:r>
            <a:r>
              <a:rPr lang="en-US" sz="2000" u="sng" dirty="0" smtClean="0">
                <a:solidFill>
                  <a:schemeClr val="bg1"/>
                </a:solidFill>
                <a:latin typeface="Tw Cen MT" panose="020B0602020104020603" pitchFamily="34" charset="0"/>
              </a:rPr>
              <a:t>quality-and-health. </a:t>
            </a:r>
            <a:endParaRPr lang="en-US" sz="2000" u="sng" dirty="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endParaRPr lang="en-US" sz="2000" b="1" dirty="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r>
              <a:rPr lang="en-US" sz="2000" b="1" dirty="0" smtClean="0">
                <a:solidFill>
                  <a:schemeClr val="bg1"/>
                </a:solidFill>
                <a:latin typeface="Tw Cen MT" panose="020B0602020104020603" pitchFamily="34" charset="0"/>
              </a:rPr>
              <a:t>3. </a:t>
            </a:r>
            <a:r>
              <a:rPr lang="sv-SE" sz="2000" dirty="0">
                <a:solidFill>
                  <a:schemeClr val="bg1"/>
                </a:solidFill>
                <a:latin typeface="Tw Cen MT" panose="020B0602020104020603" pitchFamily="34" charset="0"/>
              </a:rPr>
              <a:t>Alexandra Lill and Sarah Gräber. (2006). </a:t>
            </a:r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Human-Environmental Interactions. </a:t>
            </a:r>
            <a:r>
              <a:rPr lang="en-US" sz="2000" dirty="0">
                <a:solidFill>
                  <a:schemeClr val="bg1"/>
                </a:solidFill>
                <a:latin typeface="Tw Cen MT" panose="020B0602020104020603" pitchFamily="34" charset="0"/>
              </a:rPr>
              <a:t>Search </a:t>
            </a:r>
            <a:r>
              <a:rPr lang="en-US" sz="20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                                                 </a:t>
            </a:r>
          </a:p>
          <a:p>
            <a:r>
              <a:rPr lang="en-US" sz="2000" dirty="0">
                <a:solidFill>
                  <a:schemeClr val="bg1"/>
                </a:solidFill>
                <a:latin typeface="Tw Cen MT" panose="020B0602020104020603" pitchFamily="34" charset="0"/>
              </a:rPr>
              <a:t>	</a:t>
            </a:r>
            <a:r>
              <a:rPr lang="en-US" sz="20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from : www.uni-kiel.de/ecologly/users/fmueller/salzau2006/studentpages/Human_</a:t>
            </a:r>
          </a:p>
          <a:p>
            <a:r>
              <a:rPr lang="en-US" sz="2000" dirty="0">
                <a:solidFill>
                  <a:schemeClr val="bg1"/>
                </a:solidFill>
                <a:latin typeface="Tw Cen MT" panose="020B0602020104020603" pitchFamily="34" charset="0"/>
              </a:rPr>
              <a:t>	</a:t>
            </a:r>
            <a:r>
              <a:rPr lang="en-US" sz="2000" u="sng" dirty="0" err="1" smtClean="0">
                <a:solidFill>
                  <a:schemeClr val="bg1"/>
                </a:solidFill>
                <a:latin typeface="Tw Cen MT" panose="020B0602020104020603" pitchFamily="34" charset="0"/>
              </a:rPr>
              <a:t>Environmental_Interactions</a:t>
            </a:r>
            <a:r>
              <a:rPr lang="en-US" sz="2000" u="sng" dirty="0" smtClean="0">
                <a:solidFill>
                  <a:schemeClr val="bg1"/>
                </a:solidFill>
                <a:latin typeface="Tw Cen MT" panose="020B0602020104020603" pitchFamily="34" charset="0"/>
              </a:rPr>
              <a:t>/index.html.</a:t>
            </a:r>
          </a:p>
          <a:p>
            <a:endParaRPr lang="en-US" sz="2000" u="sng" dirty="0" smtClean="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endParaRPr lang="en-US" sz="2000" b="1" dirty="0" smtClean="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pPr marL="342900" indent="-342900">
              <a:buAutoNum type="arabicPeriod"/>
            </a:pPr>
            <a:endParaRPr lang="en-US" sz="20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02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3000">
              <a:schemeClr val="accent1"/>
            </a:gs>
            <a:gs pos="18000">
              <a:schemeClr val="accent1"/>
            </a:gs>
            <a:gs pos="37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3474723" y="1527950"/>
            <a:ext cx="6270175" cy="5212487"/>
            <a:chOff x="4562824" y="130222"/>
            <a:chExt cx="5005333" cy="371026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44002" y="130222"/>
              <a:ext cx="2424155" cy="1817098"/>
            </a:xfrm>
            <a:prstGeom prst="hexagon">
              <a:avLst/>
            </a:prstGeom>
            <a:ln>
              <a:noFill/>
            </a:ln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62824" y="130630"/>
              <a:ext cx="2581178" cy="1817098"/>
            </a:xfrm>
            <a:prstGeom prst="hexagon">
              <a:avLst/>
            </a:prstGeom>
            <a:ln>
              <a:noFill/>
            </a:ln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71659" y="1948136"/>
              <a:ext cx="2544685" cy="1892346"/>
            </a:xfrm>
            <a:prstGeom prst="hexagon">
              <a:avLst/>
            </a:prstGeom>
            <a:ln>
              <a:noFill/>
            </a:ln>
          </p:spPr>
        </p:pic>
      </p:grpSp>
      <p:sp>
        <p:nvSpPr>
          <p:cNvPr id="44" name="TextBox 43"/>
          <p:cNvSpPr txBox="1"/>
          <p:nvPr/>
        </p:nvSpPr>
        <p:spPr>
          <a:xfrm>
            <a:off x="-1035327" y="2844926"/>
            <a:ext cx="5832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Indoor Activities</a:t>
            </a:r>
            <a:endParaRPr lang="en-US" sz="44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02223" y="3970360"/>
            <a:ext cx="30828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8O% - 90%</a:t>
            </a:r>
            <a:endParaRPr lang="en-US" sz="44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54037" y="194489"/>
            <a:ext cx="7296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Problem</a:t>
            </a:r>
            <a:endParaRPr lang="en-US" sz="5400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67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94444">
              <a:schemeClr val="accent1"/>
            </a:gs>
            <a:gs pos="64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69818" y="1097279"/>
            <a:ext cx="9026433" cy="4167294"/>
            <a:chOff x="169818" y="1097279"/>
            <a:chExt cx="9026433" cy="4167294"/>
          </a:xfrm>
        </p:grpSpPr>
        <p:graphicFrame>
          <p:nvGraphicFramePr>
            <p:cNvPr id="11" name="Chart 10"/>
            <p:cNvGraphicFramePr/>
            <p:nvPr>
              <p:extLst>
                <p:ext uri="{D42A27DB-BD31-4B8C-83A1-F6EECF244321}">
                  <p14:modId xmlns:p14="http://schemas.microsoft.com/office/powerpoint/2010/main" val="1740227838"/>
                </p:ext>
              </p:extLst>
            </p:nvPr>
          </p:nvGraphicFramePr>
          <p:xfrm>
            <a:off x="4310743" y="1097279"/>
            <a:ext cx="4885508" cy="41672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2" name="TextBox 11"/>
            <p:cNvSpPr txBox="1"/>
            <p:nvPr/>
          </p:nvSpPr>
          <p:spPr>
            <a:xfrm>
              <a:off x="169818" y="1711231"/>
              <a:ext cx="4049484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>
                  <a:solidFill>
                    <a:schemeClr val="bg1"/>
                  </a:solidFill>
                  <a:latin typeface="Tw Cen MT" panose="020B0602020104020603" pitchFamily="34" charset="0"/>
                </a:rPr>
                <a:t>Indoor air can be </a:t>
              </a:r>
            </a:p>
            <a:p>
              <a:r>
                <a:rPr lang="en-US" sz="4000" dirty="0" smtClean="0">
                  <a:solidFill>
                    <a:schemeClr val="bg1"/>
                  </a:solidFill>
                  <a:latin typeface="Tw Cen MT" panose="020B0602020104020603" pitchFamily="34" charset="0"/>
                </a:rPr>
                <a:t>2 to 5 times more polluted than </a:t>
              </a:r>
            </a:p>
            <a:p>
              <a:r>
                <a:rPr lang="en-US" sz="4000" dirty="0" smtClean="0">
                  <a:solidFill>
                    <a:schemeClr val="bg1"/>
                  </a:solidFill>
                  <a:latin typeface="Tw Cen MT" panose="020B0602020104020603" pitchFamily="34" charset="0"/>
                </a:rPr>
                <a:t>Outside your house</a:t>
              </a:r>
              <a:endParaRPr lang="en-US" sz="4000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30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7566" y="1438190"/>
            <a:ext cx="59044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Silent Killer in Your House</a:t>
            </a:r>
            <a:endParaRPr lang="en-US" sz="44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88831" y="2272941"/>
            <a:ext cx="9286242" cy="4271554"/>
            <a:chOff x="285159" y="1883607"/>
            <a:chExt cx="9800053" cy="4572000"/>
          </a:xfrm>
        </p:grpSpPr>
        <p:graphicFrame>
          <p:nvGraphicFramePr>
            <p:cNvPr id="13" name="Chart 12"/>
            <p:cNvGraphicFramePr/>
            <p:nvPr>
              <p:extLst>
                <p:ext uri="{D42A27DB-BD31-4B8C-83A1-F6EECF244321}">
                  <p14:modId xmlns:p14="http://schemas.microsoft.com/office/powerpoint/2010/main" val="1441859881"/>
                </p:ext>
              </p:extLst>
            </p:nvPr>
          </p:nvGraphicFramePr>
          <p:xfrm>
            <a:off x="4529146" y="1883607"/>
            <a:ext cx="5556066" cy="4572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5" name="TextBox 14"/>
            <p:cNvSpPr txBox="1"/>
            <p:nvPr/>
          </p:nvSpPr>
          <p:spPr>
            <a:xfrm>
              <a:off x="285159" y="2037406"/>
              <a:ext cx="4075614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>
                  <a:solidFill>
                    <a:schemeClr val="bg1"/>
                  </a:solidFill>
                  <a:latin typeface="Tw Cen MT" panose="020B0602020104020603" pitchFamily="34" charset="0"/>
                </a:rPr>
                <a:t>Approximately 3.8 </a:t>
              </a:r>
              <a:r>
                <a:rPr lang="en-US" sz="40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million people </a:t>
              </a:r>
              <a:r>
                <a:rPr lang="en-US" sz="4000" dirty="0" smtClean="0">
                  <a:solidFill>
                    <a:schemeClr val="bg1"/>
                  </a:solidFill>
                  <a:latin typeface="Tw Cen MT" panose="020B0602020104020603" pitchFamily="34" charset="0"/>
                </a:rPr>
                <a:t>die every year </a:t>
              </a:r>
              <a:r>
                <a:rPr lang="en-US" sz="40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by the Indoor air </a:t>
              </a:r>
              <a:r>
                <a:rPr lang="en-US" sz="4000" dirty="0" smtClean="0">
                  <a:solidFill>
                    <a:schemeClr val="bg1"/>
                  </a:solidFill>
                  <a:latin typeface="Tw Cen MT" panose="020B0602020104020603" pitchFamily="34" charset="0"/>
                </a:rPr>
                <a:t>pollution.</a:t>
              </a:r>
              <a:endParaRPr lang="en-US" sz="4000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746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94444">
              <a:schemeClr val="accent1"/>
            </a:gs>
            <a:gs pos="64000">
              <a:schemeClr val="accent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45005" y="56441"/>
            <a:ext cx="9690081" cy="6814622"/>
            <a:chOff x="93809" y="-6403"/>
            <a:chExt cx="9690081" cy="6814622"/>
          </a:xfrm>
        </p:grpSpPr>
        <p:sp>
          <p:nvSpPr>
            <p:cNvPr id="17" name="TextBox 16"/>
            <p:cNvSpPr txBox="1"/>
            <p:nvPr/>
          </p:nvSpPr>
          <p:spPr>
            <a:xfrm>
              <a:off x="1973943" y="203200"/>
              <a:ext cx="5529943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00" dirty="0" smtClean="0">
                  <a:solidFill>
                    <a:schemeClr val="bg1"/>
                  </a:solidFill>
                  <a:latin typeface="Tw Cen MT" panose="020B0602020104020603" pitchFamily="34" charset="0"/>
                </a:rPr>
                <a:t>Think of the place that you and your love one spend the most time in</a:t>
              </a:r>
              <a:endParaRPr lang="en-US" sz="3400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123382">
              <a:off x="6332868" y="-6403"/>
              <a:ext cx="3451022" cy="2370152"/>
            </a:xfrm>
            <a:prstGeom prst="wedgeEllipseCallout">
              <a:avLst>
                <a:gd name="adj1" fmla="val -54230"/>
                <a:gd name="adj2" fmla="val 36344"/>
              </a:avLst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3"/>
            <a:srcRect t="-565" r="9079" b="1"/>
            <a:stretch/>
          </p:blipFill>
          <p:spPr>
            <a:xfrm>
              <a:off x="3067613" y="1767757"/>
              <a:ext cx="3118037" cy="2378694"/>
            </a:xfrm>
            <a:prstGeom prst="round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/>
            <a:srcRect l="26103" t="3290" r="3447" b="20874"/>
            <a:stretch/>
          </p:blipFill>
          <p:spPr>
            <a:xfrm rot="594474">
              <a:off x="5850581" y="4323435"/>
              <a:ext cx="3901503" cy="2419090"/>
            </a:xfrm>
            <a:prstGeom prst="wedgeEllipseCallout">
              <a:avLst>
                <a:gd name="adj1" fmla="val -47373"/>
                <a:gd name="adj2" fmla="val -43456"/>
              </a:avLst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178080">
              <a:off x="93809" y="4263538"/>
              <a:ext cx="3892448" cy="2544681"/>
            </a:xfrm>
            <a:prstGeom prst="wedgeEllipseCallout">
              <a:avLst>
                <a:gd name="adj1" fmla="val 33908"/>
                <a:gd name="adj2" fmla="val -52747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309363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3645" y="52249"/>
            <a:ext cx="3984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Solution</a:t>
            </a:r>
            <a:endParaRPr lang="en-US" sz="5400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793" y="1923233"/>
            <a:ext cx="5307874" cy="3523839"/>
          </a:xfrm>
          <a:prstGeom prst="hexagon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70969" y="1923233"/>
            <a:ext cx="29652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Bloom Air </a:t>
            </a:r>
            <a:endParaRPr lang="en-US" sz="44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83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214846" y="119018"/>
            <a:ext cx="6988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Value Proposition</a:t>
            </a:r>
            <a:endParaRPr lang="en-US" sz="5400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2177144" y="1246409"/>
            <a:ext cx="5521169" cy="4194996"/>
            <a:chOff x="2409373" y="2002604"/>
            <a:chExt cx="5521169" cy="419499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47885" y="2002604"/>
              <a:ext cx="2264229" cy="2206906"/>
            </a:xfrm>
            <a:prstGeom prst="hexagon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/>
            <a:srcRect t="13645" r="9347" b="9728"/>
            <a:stretch/>
          </p:blipFill>
          <p:spPr>
            <a:xfrm>
              <a:off x="4002974" y="4209510"/>
              <a:ext cx="2154050" cy="1988090"/>
            </a:xfrm>
            <a:prstGeom prst="hexagon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9373" y="3106057"/>
              <a:ext cx="2085735" cy="2166768"/>
            </a:xfrm>
            <a:prstGeom prst="hexagon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41383" y="3092279"/>
              <a:ext cx="2289159" cy="2180546"/>
            </a:xfrm>
            <a:prstGeom prst="hexagon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5254173" y="5282193"/>
            <a:ext cx="4463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dirty="0">
                <a:solidFill>
                  <a:schemeClr val="bg1"/>
                </a:solidFill>
                <a:latin typeface="Tw Cen MT" panose="020B0602020104020603" pitchFamily="34" charset="0"/>
              </a:rPr>
              <a:t>Grove Air Quality </a:t>
            </a:r>
            <a:r>
              <a:rPr lang="ca-ES" sz="32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Sensor </a:t>
            </a:r>
            <a:endParaRPr lang="en-US" sz="32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7149" y="1199095"/>
            <a:ext cx="35632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w Cen MT" panose="020B0602020104020603" pitchFamily="34" charset="0"/>
              </a:rPr>
              <a:t>Grove VOC and </a:t>
            </a:r>
            <a:r>
              <a:rPr lang="en-US" sz="32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Co</a:t>
            </a:r>
            <a:r>
              <a:rPr lang="en-US" sz="3200" baseline="-250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2</a:t>
            </a:r>
            <a:r>
              <a:rPr lang="en-US" sz="32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Tw Cen MT" panose="020B0602020104020603" pitchFamily="34" charset="0"/>
              </a:rPr>
              <a:t>Gas Sensor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54059" y="1204690"/>
            <a:ext cx="38172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w Cen MT" panose="020B0602020104020603" pitchFamily="34" charset="0"/>
              </a:rPr>
              <a:t>Grove RGB LED Ring (20 WS2813 Mini)</a:t>
            </a:r>
          </a:p>
        </p:txBody>
      </p:sp>
    </p:spTree>
    <p:extLst>
      <p:ext uri="{BB962C8B-B14F-4D97-AF65-F5344CB8AC3E}">
        <p14:creationId xmlns:p14="http://schemas.microsoft.com/office/powerpoint/2010/main" val="240990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86450" y="261249"/>
            <a:ext cx="50814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Customer Segments</a:t>
            </a:r>
            <a:endParaRPr lang="en-US" sz="4800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551503" y="1509522"/>
            <a:ext cx="6680170" cy="4894215"/>
            <a:chOff x="1669068" y="1888345"/>
            <a:chExt cx="6680170" cy="489421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72466" y="4829662"/>
              <a:ext cx="2645223" cy="1952898"/>
            </a:xfrm>
            <a:prstGeom prst="hexagon">
              <a:avLst/>
            </a:prstGeom>
            <a:ln>
              <a:noFill/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9946" y="1888345"/>
              <a:ext cx="2680273" cy="2007768"/>
            </a:xfrm>
            <a:prstGeom prst="hexagon">
              <a:avLst/>
            </a:prstGeom>
            <a:ln>
              <a:noFill/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8965" y="3910587"/>
              <a:ext cx="2680273" cy="1881050"/>
            </a:xfrm>
            <a:prstGeom prst="hexagon">
              <a:avLst>
                <a:gd name="adj" fmla="val 24435"/>
                <a:gd name="vf" fmla="val 115470"/>
              </a:avLst>
            </a:prstGeom>
            <a:ln>
              <a:noFill/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/>
            <a:srcRect l="17380" t="26275" r="19743" b="4790"/>
            <a:stretch/>
          </p:blipFill>
          <p:spPr>
            <a:xfrm>
              <a:off x="3502489" y="2853139"/>
              <a:ext cx="2645223" cy="1997973"/>
            </a:xfrm>
            <a:prstGeom prst="hexagon">
              <a:avLst/>
            </a:prstGeom>
            <a:ln>
              <a:noFill/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69068" y="3881884"/>
              <a:ext cx="2351314" cy="1967982"/>
            </a:xfrm>
            <a:prstGeom prst="hexagon">
              <a:avLst/>
            </a:prstGeom>
            <a:ln>
              <a:noFill/>
            </a:ln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69068" y="1999699"/>
              <a:ext cx="2379491" cy="1910888"/>
            </a:xfrm>
            <a:prstGeom prst="hexagon">
              <a:avLst>
                <a:gd name="adj" fmla="val 26856"/>
                <a:gd name="vf" fmla="val 115470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413743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644536" y="182870"/>
            <a:ext cx="5786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Channels</a:t>
            </a:r>
            <a:endParaRPr lang="en-US" sz="4800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8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9723" y="1317350"/>
            <a:ext cx="3318551" cy="2618113"/>
          </a:xfrm>
          <a:prstGeom prst="hexagon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/>
          <a:srcRect l="8390" r="13333" b="945"/>
          <a:stretch/>
        </p:blipFill>
        <p:spPr>
          <a:xfrm>
            <a:off x="479724" y="4098971"/>
            <a:ext cx="3318551" cy="2624276"/>
          </a:xfrm>
          <a:prstGeom prst="hexagon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476558" y="1283886"/>
            <a:ext cx="8745981" cy="5439361"/>
            <a:chOff x="476558" y="1283886"/>
            <a:chExt cx="8745981" cy="543936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28959" y="1317351"/>
              <a:ext cx="3293580" cy="2618113"/>
            </a:xfrm>
            <a:prstGeom prst="hexagon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57095" y="4098972"/>
              <a:ext cx="3265444" cy="2624275"/>
            </a:xfrm>
            <a:prstGeom prst="hexagon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59900" y="2658794"/>
              <a:ext cx="3179297" cy="2718851"/>
            </a:xfrm>
            <a:prstGeom prst="hexagon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8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6558" y="1283886"/>
              <a:ext cx="3318551" cy="2618113"/>
            </a:xfrm>
            <a:prstGeom prst="hexagon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4"/>
            <a:srcRect l="8390" r="13333" b="945"/>
            <a:stretch/>
          </p:blipFill>
          <p:spPr>
            <a:xfrm>
              <a:off x="476559" y="4051439"/>
              <a:ext cx="3318551" cy="2624276"/>
            </a:xfrm>
            <a:prstGeom prst="hexagon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702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3002</TotalTime>
  <Words>269</Words>
  <Application>Microsoft Office PowerPoint</Application>
  <PresentationFormat>A4 Paper (210x297 mm)</PresentationFormat>
  <Paragraphs>84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192</cp:revision>
  <dcterms:created xsi:type="dcterms:W3CDTF">2019-06-27T17:16:19Z</dcterms:created>
  <dcterms:modified xsi:type="dcterms:W3CDTF">2019-07-02T21:51:56Z</dcterms:modified>
</cp:coreProperties>
</file>